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  <p:sldMasterId id="2147483756" r:id="rId2"/>
  </p:sldMasterIdLst>
  <p:notesMasterIdLst>
    <p:notesMasterId r:id="rId7"/>
  </p:notesMasterIdLst>
  <p:sldIdLst>
    <p:sldId id="408" r:id="rId3"/>
    <p:sldId id="421" r:id="rId4"/>
    <p:sldId id="406" r:id="rId5"/>
    <p:sldId id="423" r:id="rId6"/>
  </p:sldIdLst>
  <p:sldSz cx="9906000" cy="6858000" type="A4"/>
  <p:notesSz cx="6888163" cy="100203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T Astra Serif" panose="020A0603040505020204" pitchFamily="18" charset="-52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</p:embeddedFont>
    <p:embeddedFont>
      <p:font typeface="Roboto Medium" panose="020B0604020202020204" charset="0"/>
      <p:regular r:id="rId17"/>
    </p:embeddedFont>
  </p:embeddedFontLst>
  <p:defaultTextStyle>
    <a:defPPr>
      <a:defRPr lang="ru-RU"/>
    </a:defPPr>
    <a:lvl1pPr marL="0" algn="l" defTabSz="911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84" algn="l" defTabSz="911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967" algn="l" defTabSz="911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945" algn="l" defTabSz="911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931" algn="l" defTabSz="911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916" algn="l" defTabSz="911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895" algn="l" defTabSz="911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880" algn="l" defTabSz="911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7862" algn="l" defTabSz="9119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730"/>
    <a:srgbClr val="32AFD6"/>
    <a:srgbClr val="006EFF"/>
    <a:srgbClr val="004C97"/>
    <a:srgbClr val="5592CE"/>
    <a:srgbClr val="69AD6B"/>
    <a:srgbClr val="00C800"/>
    <a:srgbClr val="45B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6023" autoAdjust="0"/>
  </p:normalViewPr>
  <p:slideViewPr>
    <p:cSldViewPr snapToGrid="0">
      <p:cViewPr varScale="1">
        <p:scale>
          <a:sx n="110" d="100"/>
          <a:sy n="110" d="100"/>
        </p:scale>
        <p:origin x="1344" y="120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0" cy="180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34464287537506E-4"/>
          <c:y val="5.2513131102020195E-2"/>
          <c:w val="0.99543771447238649"/>
          <c:h val="0.94748696053606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семей, улучшивших жилищные условия (тыс.семей)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Объем ввода в многоквартирных жилых домах</c:v>
                </c:pt>
                <c:pt idx="1">
                  <c:v>Объем ввода жилья, построенного населением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0.27100000000000002</c:v>
                </c:pt>
                <c:pt idx="1">
                  <c:v>0.56299999999999994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6-4726-81CA-2F4EFB502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048518703426162"/>
          <c:y val="0.79034126699321539"/>
          <c:w val="0.86119228052538466"/>
          <c:h val="0.18083592684745242"/>
        </c:manualLayout>
      </c:layout>
      <c:overlay val="0"/>
      <c:txPr>
        <a:bodyPr/>
        <a:lstStyle/>
        <a:p>
          <a:pPr>
            <a:defRPr sz="11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19602235861254E-2"/>
          <c:y val="0.10901783514614828"/>
          <c:w val="0.58197844796134734"/>
          <c:h val="0.880080381339236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семей, улучшивших жилищные условия (тыс.семей)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Бюджеты МО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74.209999999999994</c:v>
                </c:pt>
                <c:pt idx="1">
                  <c:v>2.41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9-41AE-9DBC-1BAF4FC61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Количество граждан, расселенных из непригодного для проживания жилищного фонда с нарастающим итогом (тыс.</a:t>
            </a:r>
            <a:r>
              <a:rPr lang="ru-RU" sz="1800" baseline="0" dirty="0"/>
              <a:t> человек</a:t>
            </a:r>
            <a:r>
              <a:rPr lang="ru-RU" sz="1800" dirty="0"/>
              <a:t>)</a:t>
            </a:r>
          </a:p>
        </c:rich>
      </c:tx>
      <c:layout>
        <c:manualLayout>
          <c:xMode val="edge"/>
          <c:yMode val="edge"/>
          <c:x val="0.10490104510539622"/>
          <c:y val="4.7328410378541091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811330125665215E-2"/>
          <c:y val="0.12080328888098052"/>
          <c:w val="0.96437739813484957"/>
          <c:h val="0.76259620308398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семей, улучшивших жилищные условия (тыс.семей)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0.04</c:v>
                </c:pt>
                <c:pt idx="1">
                  <c:v>0.35</c:v>
                </c:pt>
                <c:pt idx="2">
                  <c:v>0.8</c:v>
                </c:pt>
                <c:pt idx="3">
                  <c:v>1.04</c:v>
                </c:pt>
                <c:pt idx="4">
                  <c:v>1.35</c:v>
                </c:pt>
                <c:pt idx="5">
                  <c:v>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A-45FA-867A-13D6B14D0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25536"/>
        <c:axId val="129498432"/>
      </c:barChart>
      <c:catAx>
        <c:axId val="5382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498432"/>
        <c:crosses val="autoZero"/>
        <c:auto val="1"/>
        <c:lblAlgn val="ctr"/>
        <c:lblOffset val="100"/>
        <c:noMultiLvlLbl val="0"/>
      </c:catAx>
      <c:valAx>
        <c:axId val="129498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82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dirty="0"/>
              <a:t>Количество квадратных метров    расселенного непригодного для проживания жилищного фонда с нарастающим итогом (тыс. </a:t>
            </a:r>
            <a:r>
              <a:rPr lang="ru-RU" sz="1800" dirty="0" err="1"/>
              <a:t>кв.м</a:t>
            </a:r>
            <a:r>
              <a:rPr lang="ru-RU" sz="1800" dirty="0"/>
              <a:t>.)</a:t>
            </a:r>
          </a:p>
        </c:rich>
      </c:tx>
      <c:layout>
        <c:manualLayout>
          <c:xMode val="edge"/>
          <c:yMode val="edge"/>
          <c:x val="0.12104674115440453"/>
          <c:y val="4.732841037854118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811300932575238E-2"/>
          <c:y val="0.11748986501515869"/>
          <c:w val="0.96437739813484957"/>
          <c:h val="0.76259620308398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семей, улучшивших жилищные условия (тыс.семей)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0.65</c:v>
                </c:pt>
                <c:pt idx="1">
                  <c:v>6.18</c:v>
                </c:pt>
                <c:pt idx="2">
                  <c:v>14.39</c:v>
                </c:pt>
                <c:pt idx="3">
                  <c:v>18.71</c:v>
                </c:pt>
                <c:pt idx="4">
                  <c:v>24.17</c:v>
                </c:pt>
                <c:pt idx="5">
                  <c:v>38.44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E-406E-AD8F-6E2A8D38D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26560"/>
        <c:axId val="131720320"/>
      </c:barChart>
      <c:catAx>
        <c:axId val="5382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720320"/>
        <c:crosses val="autoZero"/>
        <c:auto val="1"/>
        <c:lblAlgn val="ctr"/>
        <c:lblOffset val="100"/>
        <c:noMultiLvlLbl val="0"/>
      </c:catAx>
      <c:valAx>
        <c:axId val="1317203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82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0.02935</cdr:x>
      <cdr:y>0.07052</cdr:y>
    </cdr:from>
    <cdr:to>
      <cdr:x>0.98655</cdr:x>
      <cdr:y>0.13643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120751" y="230511"/>
          <a:ext cx="3938061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Объем жилищного строительства (тыс. </a:t>
          </a:r>
          <a:r>
            <a:rPr lang="ru-RU" sz="1400" b="1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кв.м</a:t>
          </a:r>
          <a:r>
            <a: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.)</a:t>
          </a:r>
        </a:p>
      </cdr:txBody>
    </cdr:sp>
  </cdr:relSizeAnchor>
  <cdr:relSizeAnchor xmlns:cdr="http://schemas.openxmlformats.org/drawingml/2006/chartDrawing">
    <cdr:from>
      <cdr:x>0.31559</cdr:x>
      <cdr:y>0.39825</cdr:y>
    </cdr:from>
    <cdr:to>
      <cdr:x>0.45067</cdr:x>
      <cdr:y>0.48299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1298390" y="1301772"/>
          <a:ext cx="5557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PT Astra Serif" panose="020A0603040505020204" pitchFamily="18" charset="-52"/>
              <a:ea typeface="PT Astra Serif" panose="020A0603040505020204" pitchFamily="18" charset="-52"/>
            </a:rPr>
            <a:t>565,5</a:t>
          </a:r>
          <a:endParaRPr lang="ru-RU" sz="2000" b="1" dirty="0">
            <a:latin typeface="PT Astra Serif" panose="020A0603040505020204" pitchFamily="18" charset="-52"/>
            <a:ea typeface="PT Astra Serif" panose="020A0603040505020204" pitchFamily="18" charset="-52"/>
          </a:endParaRPr>
        </a:p>
      </cdr:txBody>
    </cdr:sp>
  </cdr:relSizeAnchor>
  <cdr:relSizeAnchor xmlns:cdr="http://schemas.openxmlformats.org/drawingml/2006/chartDrawing">
    <cdr:from>
      <cdr:x>0.60534</cdr:x>
      <cdr:y>0.2989</cdr:y>
    </cdr:from>
    <cdr:to>
      <cdr:x>0.74899</cdr:x>
      <cdr:y>0.38364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2490469" y="977024"/>
          <a:ext cx="59099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292,2</a:t>
          </a:r>
          <a:r>
            <a:rPr lang="ru-RU" sz="1200" b="1" dirty="0"/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0.01542</cdr:x>
      <cdr:y>0.05935</cdr:y>
    </cdr:from>
    <cdr:to>
      <cdr:x>0.98458</cdr:x>
      <cdr:y>0.15182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70605" y="138277"/>
          <a:ext cx="443617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Финансовое обеспечение в 2021 году (млн руб.)</a:t>
          </a:r>
        </a:p>
      </cdr:txBody>
    </cdr:sp>
  </cdr:relSizeAnchor>
  <cdr:relSizeAnchor xmlns:cdr="http://schemas.openxmlformats.org/drawingml/2006/chartDrawing">
    <cdr:from>
      <cdr:x>0.26338</cdr:x>
      <cdr:y>0.81772</cdr:y>
    </cdr:from>
    <cdr:to>
      <cdr:x>0.71363</cdr:x>
      <cdr:y>0.9234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1205602" y="1905200"/>
          <a:ext cx="206094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Всего: 76,74 млн руб.</a:t>
          </a:r>
        </a:p>
      </cdr:txBody>
    </cdr:sp>
  </cdr:relSizeAnchor>
  <cdr:relSizeAnchor xmlns:cdr="http://schemas.openxmlformats.org/drawingml/2006/chartDrawing">
    <cdr:from>
      <cdr:x>0.22626</cdr:x>
      <cdr:y>0.4688</cdr:y>
    </cdr:from>
    <cdr:to>
      <cdr:x>0.38255</cdr:x>
      <cdr:y>0.57448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1035687" y="1092246"/>
          <a:ext cx="71537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74,21</a:t>
          </a:r>
        </a:p>
      </cdr:txBody>
    </cdr:sp>
  </cdr:relSizeAnchor>
  <cdr:relSizeAnchor xmlns:cdr="http://schemas.openxmlformats.org/drawingml/2006/chartDrawing">
    <cdr:from>
      <cdr:x>0.18399</cdr:x>
      <cdr:y>0.21981</cdr:y>
    </cdr:from>
    <cdr:to>
      <cdr:x>0.29496</cdr:x>
      <cdr:y>0.32549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842212" y="512126"/>
          <a:ext cx="507913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2,41</a:t>
          </a:r>
          <a:r>
            <a:rPr lang="ru-RU" sz="1050" b="1" dirty="0"/>
            <a:t> </a:t>
          </a:r>
        </a:p>
      </cdr:txBody>
    </cdr:sp>
  </cdr:relSizeAnchor>
  <cdr:relSizeAnchor xmlns:cdr="http://schemas.openxmlformats.org/drawingml/2006/chartDrawing">
    <cdr:from>
      <cdr:x>0.30866</cdr:x>
      <cdr:y>0.20554</cdr:y>
    </cdr:from>
    <cdr:to>
      <cdr:x>0.47979</cdr:x>
      <cdr:y>0.31121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1412871" y="478875"/>
          <a:ext cx="78331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3600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0,12</a:t>
          </a:r>
          <a:r>
            <a:rPr lang="ru-RU" sz="1050" b="1" dirty="0"/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0.52562</cdr:x>
      <cdr:y>0.45472</cdr:y>
    </cdr:from>
    <cdr:to>
      <cdr:x>0.62843</cdr:x>
      <cdr:y>0.53502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2480680" y="1742846"/>
          <a:ext cx="48519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1,70</a:t>
          </a:r>
        </a:p>
      </cdr:txBody>
    </cdr:sp>
  </cdr:relSizeAnchor>
  <cdr:relSizeAnchor xmlns:cdr="http://schemas.openxmlformats.org/drawingml/2006/chartDrawing">
    <cdr:from>
      <cdr:x>0.38881</cdr:x>
      <cdr:y>0.5256</cdr:y>
    </cdr:from>
    <cdr:to>
      <cdr:x>0.46444</cdr:x>
      <cdr:y>0.6059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1834998" y="2014516"/>
          <a:ext cx="35695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1,0</a:t>
          </a:r>
        </a:p>
      </cdr:txBody>
    </cdr:sp>
  </cdr:relSizeAnchor>
  <cdr:relSizeAnchor xmlns:cdr="http://schemas.openxmlformats.org/drawingml/2006/chartDrawing">
    <cdr:from>
      <cdr:x>0.21232</cdr:x>
      <cdr:y>0.66192</cdr:y>
    </cdr:from>
    <cdr:to>
      <cdr:x>0.27418</cdr:x>
      <cdr:y>0.73475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1665287" y="2797246"/>
          <a:ext cx="48519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0,35</a:t>
          </a:r>
        </a:p>
      </cdr:txBody>
    </cdr:sp>
  </cdr:relSizeAnchor>
  <cdr:relSizeAnchor xmlns:cdr="http://schemas.openxmlformats.org/drawingml/2006/chartDrawing">
    <cdr:from>
      <cdr:x>0.06748</cdr:x>
      <cdr:y>0.74712</cdr:y>
    </cdr:from>
    <cdr:to>
      <cdr:x>0.13384</cdr:x>
      <cdr:y>0.81995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529299" y="3157286"/>
          <a:ext cx="52045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0,04</a:t>
          </a:r>
          <a:r>
            <a:rPr lang="ru-RU" sz="1200" b="1" dirty="0"/>
            <a:t> </a:t>
          </a:r>
        </a:p>
      </cdr:txBody>
    </cdr:sp>
  </cdr:relSizeAnchor>
  <cdr:relSizeAnchor xmlns:cdr="http://schemas.openxmlformats.org/drawingml/2006/chartDrawing">
    <cdr:from>
      <cdr:x>0.86777</cdr:x>
      <cdr:y>0.13777</cdr:y>
    </cdr:from>
    <cdr:to>
      <cdr:x>0.97058</cdr:x>
      <cdr:y>0.21807</cdr:y>
    </cdr:to>
    <cdr:sp macro="" textlink="">
      <cdr:nvSpPr>
        <cdr:cNvPr id="11" name="TextBox 5"/>
        <cdr:cNvSpPr txBox="1"/>
      </cdr:nvSpPr>
      <cdr:spPr>
        <a:xfrm xmlns:a="http://schemas.openxmlformats.org/drawingml/2006/main">
          <a:off x="4095461" y="528044"/>
          <a:ext cx="48519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2,46</a:t>
          </a:r>
        </a:p>
      </cdr:txBody>
    </cdr:sp>
  </cdr:relSizeAnchor>
  <cdr:relSizeAnchor xmlns:cdr="http://schemas.openxmlformats.org/drawingml/2006/chartDrawing">
    <cdr:from>
      <cdr:x>0.68043</cdr:x>
      <cdr:y>0.37366</cdr:y>
    </cdr:from>
    <cdr:to>
      <cdr:x>0.78324</cdr:x>
      <cdr:y>0.45396</cdr:y>
    </cdr:to>
    <cdr:sp macro="" textlink="">
      <cdr:nvSpPr>
        <cdr:cNvPr id="12" name="TextBox 5"/>
        <cdr:cNvSpPr txBox="1"/>
      </cdr:nvSpPr>
      <cdr:spPr>
        <a:xfrm xmlns:a="http://schemas.openxmlformats.org/drawingml/2006/main">
          <a:off x="3211322" y="1432167"/>
          <a:ext cx="48519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2,46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0.45985</cdr:y>
    </cdr:from>
    <cdr:to>
      <cdr:x>0.62998</cdr:x>
      <cdr:y>0.54015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2359762" y="1762507"/>
          <a:ext cx="61343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30,82</a:t>
          </a:r>
        </a:p>
      </cdr:txBody>
    </cdr:sp>
  </cdr:relSizeAnchor>
  <cdr:relSizeAnchor xmlns:cdr="http://schemas.openxmlformats.org/drawingml/2006/chartDrawing">
    <cdr:from>
      <cdr:x>0.34843</cdr:x>
      <cdr:y>0.53014</cdr:y>
    </cdr:from>
    <cdr:to>
      <cdr:x>0.47841</cdr:x>
      <cdr:y>0.61045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1644423" y="2031933"/>
          <a:ext cx="61343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17,92</a:t>
          </a:r>
        </a:p>
      </cdr:txBody>
    </cdr:sp>
  </cdr:relSizeAnchor>
  <cdr:relSizeAnchor xmlns:cdr="http://schemas.openxmlformats.org/drawingml/2006/chartDrawing">
    <cdr:from>
      <cdr:x>0.21232</cdr:x>
      <cdr:y>0.66192</cdr:y>
    </cdr:from>
    <cdr:to>
      <cdr:x>0.26801</cdr:x>
      <cdr:y>0.71545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1849937" y="3805504"/>
          <a:ext cx="48519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6,18</a:t>
          </a:r>
        </a:p>
      </cdr:txBody>
    </cdr:sp>
  </cdr:relSizeAnchor>
  <cdr:relSizeAnchor xmlns:cdr="http://schemas.openxmlformats.org/drawingml/2006/chartDrawing">
    <cdr:from>
      <cdr:x>0.06748</cdr:x>
      <cdr:y>0.74712</cdr:y>
    </cdr:from>
    <cdr:to>
      <cdr:x>0.12721</cdr:x>
      <cdr:y>0.80065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587951" y="4295335"/>
          <a:ext cx="52045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0,65</a:t>
          </a:r>
          <a:r>
            <a:rPr lang="ru-RU" sz="1200" b="1" dirty="0"/>
            <a:t> </a:t>
          </a:r>
        </a:p>
      </cdr:txBody>
    </cdr:sp>
  </cdr:relSizeAnchor>
  <cdr:relSizeAnchor xmlns:cdr="http://schemas.openxmlformats.org/drawingml/2006/chartDrawing">
    <cdr:from>
      <cdr:x>0.84785</cdr:x>
      <cdr:y>0.20601</cdr:y>
    </cdr:from>
    <cdr:to>
      <cdr:x>0.97782</cdr:x>
      <cdr:y>0.28631</cdr:y>
    </cdr:to>
    <cdr:sp macro="" textlink="">
      <cdr:nvSpPr>
        <cdr:cNvPr id="11" name="TextBox 5"/>
        <cdr:cNvSpPr txBox="1"/>
      </cdr:nvSpPr>
      <cdr:spPr>
        <a:xfrm xmlns:a="http://schemas.openxmlformats.org/drawingml/2006/main">
          <a:off x="4001427" y="789591"/>
          <a:ext cx="61343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44,16</a:t>
          </a:r>
        </a:p>
      </cdr:txBody>
    </cdr:sp>
  </cdr:relSizeAnchor>
  <cdr:relSizeAnchor xmlns:cdr="http://schemas.openxmlformats.org/drawingml/2006/chartDrawing">
    <cdr:from>
      <cdr:x>0.66463</cdr:x>
      <cdr:y>0.377</cdr:y>
    </cdr:from>
    <cdr:to>
      <cdr:x>0.7946</cdr:x>
      <cdr:y>0.4573</cdr:y>
    </cdr:to>
    <cdr:sp macro="" textlink="">
      <cdr:nvSpPr>
        <cdr:cNvPr id="12" name="TextBox 5"/>
        <cdr:cNvSpPr txBox="1"/>
      </cdr:nvSpPr>
      <cdr:spPr>
        <a:xfrm xmlns:a="http://schemas.openxmlformats.org/drawingml/2006/main">
          <a:off x="3136718" y="1444955"/>
          <a:ext cx="61343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3600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PT Astra Serif" panose="020A0603040505020204" pitchFamily="18" charset="-52"/>
              <a:ea typeface="PT Astra Serif" panose="020A0603040505020204" pitchFamily="18" charset="-52"/>
            </a:rPr>
            <a:t>44,16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08" tIns="48304" rIns="96608" bIns="48304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2" y="0"/>
            <a:ext cx="2984871" cy="502755"/>
          </a:xfrm>
          <a:prstGeom prst="rect">
            <a:avLst/>
          </a:prstGeom>
        </p:spPr>
        <p:txBody>
          <a:bodyPr vert="horz" lIns="96608" tIns="48304" rIns="96608" bIns="48304" rtlCol="0"/>
          <a:lstStyle>
            <a:lvl1pPr algn="r">
              <a:defRPr sz="1300"/>
            </a:lvl1pPr>
          </a:lstStyle>
          <a:p>
            <a:fld id="{D5179DDF-4892-4195-A07C-6CC4C4F44053}" type="datetimeFigureOut">
              <a:rPr lang="ru-RU" smtClean="0"/>
              <a:t>16.02.2022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8" tIns="48304" rIns="96608" bIns="4830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08" tIns="48304" rIns="96608" bIns="4830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08" tIns="48304" rIns="96608" bIns="48304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2" y="9517547"/>
            <a:ext cx="2984871" cy="502754"/>
          </a:xfrm>
          <a:prstGeom prst="rect">
            <a:avLst/>
          </a:prstGeom>
        </p:spPr>
        <p:txBody>
          <a:bodyPr vert="horz" lIns="96608" tIns="48304" rIns="96608" bIns="48304" rtlCol="0" anchor="b"/>
          <a:lstStyle>
            <a:lvl1pPr algn="r">
              <a:defRPr sz="1300"/>
            </a:lvl1pPr>
          </a:lstStyle>
          <a:p>
            <a:fld id="{813C020E-EC39-4DB3-A829-38E43822C0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2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84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967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945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931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916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895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880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862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420283"/>
            <a:ext cx="421005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90800"/>
            <a:ext cx="34671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5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2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4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3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8" y="183114"/>
            <a:ext cx="1114425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3" y="183114"/>
            <a:ext cx="326072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420283"/>
            <a:ext cx="421005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90800"/>
            <a:ext cx="34671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5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3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1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6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4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80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6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937934"/>
            <a:ext cx="4210050" cy="90805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937814"/>
            <a:ext cx="421005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78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356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340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712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390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680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746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4240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08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3" y="1066802"/>
            <a:ext cx="2187575" cy="3017309"/>
          </a:xfrm>
        </p:spPr>
        <p:txBody>
          <a:bodyPr/>
          <a:lstStyle>
            <a:lvl1pPr>
              <a:defRPr sz="17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8" y="1066802"/>
            <a:ext cx="2187575" cy="3017309"/>
          </a:xfrm>
        </p:spPr>
        <p:txBody>
          <a:bodyPr/>
          <a:lstStyle>
            <a:lvl1pPr>
              <a:defRPr sz="17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7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2" y="1023409"/>
            <a:ext cx="2188435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67805" indent="0">
              <a:buNone/>
              <a:defRPr sz="1200" b="1"/>
            </a:lvl2pPr>
            <a:lvl3pPr marL="535604" indent="0">
              <a:buNone/>
              <a:defRPr sz="1100" b="1"/>
            </a:lvl3pPr>
            <a:lvl4pPr marL="803401" indent="0">
              <a:buNone/>
              <a:defRPr sz="900" b="1"/>
            </a:lvl4pPr>
            <a:lvl5pPr marL="1071204" indent="0">
              <a:buNone/>
              <a:defRPr sz="900" b="1"/>
            </a:lvl5pPr>
            <a:lvl6pPr marL="1339004" indent="0">
              <a:buNone/>
              <a:defRPr sz="900" b="1"/>
            </a:lvl6pPr>
            <a:lvl7pPr marL="1606802" indent="0">
              <a:buNone/>
              <a:defRPr sz="900" b="1"/>
            </a:lvl7pPr>
            <a:lvl8pPr marL="1874604" indent="0">
              <a:buNone/>
              <a:defRPr sz="900" b="1"/>
            </a:lvl8pPr>
            <a:lvl9pPr marL="2142403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2" y="1449917"/>
            <a:ext cx="2188435" cy="2634192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66" y="1023409"/>
            <a:ext cx="2189295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67805" indent="0">
              <a:buNone/>
              <a:defRPr sz="1200" b="1"/>
            </a:lvl2pPr>
            <a:lvl3pPr marL="535604" indent="0">
              <a:buNone/>
              <a:defRPr sz="1100" b="1"/>
            </a:lvl3pPr>
            <a:lvl4pPr marL="803401" indent="0">
              <a:buNone/>
              <a:defRPr sz="900" b="1"/>
            </a:lvl4pPr>
            <a:lvl5pPr marL="1071204" indent="0">
              <a:buNone/>
              <a:defRPr sz="900" b="1"/>
            </a:lvl5pPr>
            <a:lvl6pPr marL="1339004" indent="0">
              <a:buNone/>
              <a:defRPr sz="900" b="1"/>
            </a:lvl6pPr>
            <a:lvl7pPr marL="1606802" indent="0">
              <a:buNone/>
              <a:defRPr sz="900" b="1"/>
            </a:lvl7pPr>
            <a:lvl8pPr marL="1874604" indent="0">
              <a:buNone/>
              <a:defRPr sz="900" b="1"/>
            </a:lvl8pPr>
            <a:lvl9pPr marL="2142403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66" y="1449917"/>
            <a:ext cx="2189295" cy="2634192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7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5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4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68" y="182033"/>
            <a:ext cx="1629503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503" y="182052"/>
            <a:ext cx="2768865" cy="390207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68" y="956752"/>
            <a:ext cx="1629503" cy="3127375"/>
          </a:xfrm>
        </p:spPr>
        <p:txBody>
          <a:bodyPr/>
          <a:lstStyle>
            <a:lvl1pPr marL="0" indent="0">
              <a:buNone/>
              <a:defRPr sz="800"/>
            </a:lvl1pPr>
            <a:lvl2pPr marL="267805" indent="0">
              <a:buNone/>
              <a:defRPr sz="700"/>
            </a:lvl2pPr>
            <a:lvl3pPr marL="535604" indent="0">
              <a:buNone/>
              <a:defRPr sz="600"/>
            </a:lvl3pPr>
            <a:lvl4pPr marL="803401" indent="0">
              <a:buNone/>
              <a:defRPr sz="500"/>
            </a:lvl4pPr>
            <a:lvl5pPr marL="1071204" indent="0">
              <a:buNone/>
              <a:defRPr sz="500"/>
            </a:lvl5pPr>
            <a:lvl6pPr marL="1339004" indent="0">
              <a:buNone/>
              <a:defRPr sz="500"/>
            </a:lvl6pPr>
            <a:lvl7pPr marL="1606802" indent="0">
              <a:buNone/>
              <a:defRPr sz="500"/>
            </a:lvl7pPr>
            <a:lvl8pPr marL="1874604" indent="0">
              <a:buNone/>
              <a:defRPr sz="500"/>
            </a:lvl8pPr>
            <a:lvl9pPr marL="2142403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2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55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3200418"/>
            <a:ext cx="29718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408517"/>
            <a:ext cx="2971800" cy="2743200"/>
          </a:xfrm>
        </p:spPr>
        <p:txBody>
          <a:bodyPr/>
          <a:lstStyle>
            <a:lvl1pPr marL="0" indent="0">
              <a:buNone/>
              <a:defRPr sz="1900"/>
            </a:lvl1pPr>
            <a:lvl2pPr marL="267805" indent="0">
              <a:buNone/>
              <a:defRPr sz="1700"/>
            </a:lvl2pPr>
            <a:lvl3pPr marL="535604" indent="0">
              <a:buNone/>
              <a:defRPr sz="1300"/>
            </a:lvl3pPr>
            <a:lvl4pPr marL="803401" indent="0">
              <a:buNone/>
              <a:defRPr sz="1200"/>
            </a:lvl4pPr>
            <a:lvl5pPr marL="1071204" indent="0">
              <a:buNone/>
              <a:defRPr sz="1200"/>
            </a:lvl5pPr>
            <a:lvl6pPr marL="1339004" indent="0">
              <a:buNone/>
              <a:defRPr sz="1200"/>
            </a:lvl6pPr>
            <a:lvl7pPr marL="1606802" indent="0">
              <a:buNone/>
              <a:defRPr sz="1200"/>
            </a:lvl7pPr>
            <a:lvl8pPr marL="1874604" indent="0">
              <a:buNone/>
              <a:defRPr sz="1200"/>
            </a:lvl8pPr>
            <a:lvl9pPr marL="2142403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3578243"/>
            <a:ext cx="29718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67805" indent="0">
              <a:buNone/>
              <a:defRPr sz="700"/>
            </a:lvl2pPr>
            <a:lvl3pPr marL="535604" indent="0">
              <a:buNone/>
              <a:defRPr sz="600"/>
            </a:lvl3pPr>
            <a:lvl4pPr marL="803401" indent="0">
              <a:buNone/>
              <a:defRPr sz="500"/>
            </a:lvl4pPr>
            <a:lvl5pPr marL="1071204" indent="0">
              <a:buNone/>
              <a:defRPr sz="500"/>
            </a:lvl5pPr>
            <a:lvl6pPr marL="1339004" indent="0">
              <a:buNone/>
              <a:defRPr sz="500"/>
            </a:lvl6pPr>
            <a:lvl7pPr marL="1606802" indent="0">
              <a:buNone/>
              <a:defRPr sz="500"/>
            </a:lvl7pPr>
            <a:lvl8pPr marL="1874604" indent="0">
              <a:buNone/>
              <a:defRPr sz="500"/>
            </a:lvl8pPr>
            <a:lvl9pPr marL="2142403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84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16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8" y="183108"/>
            <a:ext cx="1114425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3" y="183108"/>
            <a:ext cx="326072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6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937934"/>
            <a:ext cx="4210050" cy="90805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937814"/>
            <a:ext cx="421005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75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351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27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703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3787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54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7302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4060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8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3" y="1066802"/>
            <a:ext cx="2187575" cy="3017309"/>
          </a:xfrm>
        </p:spPr>
        <p:txBody>
          <a:bodyPr/>
          <a:lstStyle>
            <a:lvl1pPr>
              <a:defRPr sz="17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8" y="1066802"/>
            <a:ext cx="2187575" cy="3017309"/>
          </a:xfrm>
        </p:spPr>
        <p:txBody>
          <a:bodyPr/>
          <a:lstStyle>
            <a:lvl1pPr>
              <a:defRPr sz="17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7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2" y="1023409"/>
            <a:ext cx="2188435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67582" indent="0">
              <a:buNone/>
              <a:defRPr sz="1200" b="1"/>
            </a:lvl2pPr>
            <a:lvl3pPr marL="535154" indent="0">
              <a:buNone/>
              <a:defRPr sz="1100" b="1"/>
            </a:lvl3pPr>
            <a:lvl4pPr marL="802725" indent="0">
              <a:buNone/>
              <a:defRPr sz="900" b="1"/>
            </a:lvl4pPr>
            <a:lvl5pPr marL="1070304" indent="0">
              <a:buNone/>
              <a:defRPr sz="900" b="1"/>
            </a:lvl5pPr>
            <a:lvl6pPr marL="1337877" indent="0">
              <a:buNone/>
              <a:defRPr sz="900" b="1"/>
            </a:lvl6pPr>
            <a:lvl7pPr marL="1605450" indent="0">
              <a:buNone/>
              <a:defRPr sz="900" b="1"/>
            </a:lvl7pPr>
            <a:lvl8pPr marL="1873026" indent="0">
              <a:buNone/>
              <a:defRPr sz="900" b="1"/>
            </a:lvl8pPr>
            <a:lvl9pPr marL="214060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2" y="1449917"/>
            <a:ext cx="2188435" cy="2634192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72" y="1023409"/>
            <a:ext cx="2189295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67582" indent="0">
              <a:buNone/>
              <a:defRPr sz="1200" b="1"/>
            </a:lvl2pPr>
            <a:lvl3pPr marL="535154" indent="0">
              <a:buNone/>
              <a:defRPr sz="1100" b="1"/>
            </a:lvl3pPr>
            <a:lvl4pPr marL="802725" indent="0">
              <a:buNone/>
              <a:defRPr sz="900" b="1"/>
            </a:lvl4pPr>
            <a:lvl5pPr marL="1070304" indent="0">
              <a:buNone/>
              <a:defRPr sz="900" b="1"/>
            </a:lvl5pPr>
            <a:lvl6pPr marL="1337877" indent="0">
              <a:buNone/>
              <a:defRPr sz="900" b="1"/>
            </a:lvl6pPr>
            <a:lvl7pPr marL="1605450" indent="0">
              <a:buNone/>
              <a:defRPr sz="900" b="1"/>
            </a:lvl7pPr>
            <a:lvl8pPr marL="1873026" indent="0">
              <a:buNone/>
              <a:defRPr sz="900" b="1"/>
            </a:lvl8pPr>
            <a:lvl9pPr marL="214060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72" y="1449917"/>
            <a:ext cx="2189295" cy="2634192"/>
          </a:xfrm>
        </p:spPr>
        <p:txBody>
          <a:bodyPr/>
          <a:lstStyle>
            <a:lvl1pPr>
              <a:defRPr sz="13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7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7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4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74" y="182033"/>
            <a:ext cx="1629503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509" y="182058"/>
            <a:ext cx="2768865" cy="390207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74" y="956758"/>
            <a:ext cx="1629503" cy="3127375"/>
          </a:xfrm>
        </p:spPr>
        <p:txBody>
          <a:bodyPr/>
          <a:lstStyle>
            <a:lvl1pPr marL="0" indent="0">
              <a:buNone/>
              <a:defRPr sz="800"/>
            </a:lvl1pPr>
            <a:lvl2pPr marL="267582" indent="0">
              <a:buNone/>
              <a:defRPr sz="700"/>
            </a:lvl2pPr>
            <a:lvl3pPr marL="535154" indent="0">
              <a:buNone/>
              <a:defRPr sz="600"/>
            </a:lvl3pPr>
            <a:lvl4pPr marL="802725" indent="0">
              <a:buNone/>
              <a:defRPr sz="500"/>
            </a:lvl4pPr>
            <a:lvl5pPr marL="1070304" indent="0">
              <a:buNone/>
              <a:defRPr sz="500"/>
            </a:lvl5pPr>
            <a:lvl6pPr marL="1337877" indent="0">
              <a:buNone/>
              <a:defRPr sz="500"/>
            </a:lvl6pPr>
            <a:lvl7pPr marL="1605450" indent="0">
              <a:buNone/>
              <a:defRPr sz="500"/>
            </a:lvl7pPr>
            <a:lvl8pPr marL="1873026" indent="0">
              <a:buNone/>
              <a:defRPr sz="500"/>
            </a:lvl8pPr>
            <a:lvl9pPr marL="214060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3200424"/>
            <a:ext cx="29718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408517"/>
            <a:ext cx="2971800" cy="2743200"/>
          </a:xfrm>
        </p:spPr>
        <p:txBody>
          <a:bodyPr/>
          <a:lstStyle>
            <a:lvl1pPr marL="0" indent="0">
              <a:buNone/>
              <a:defRPr sz="1900"/>
            </a:lvl1pPr>
            <a:lvl2pPr marL="267582" indent="0">
              <a:buNone/>
              <a:defRPr sz="1700"/>
            </a:lvl2pPr>
            <a:lvl3pPr marL="535154" indent="0">
              <a:buNone/>
              <a:defRPr sz="1300"/>
            </a:lvl3pPr>
            <a:lvl4pPr marL="802725" indent="0">
              <a:buNone/>
              <a:defRPr sz="1200"/>
            </a:lvl4pPr>
            <a:lvl5pPr marL="1070304" indent="0">
              <a:buNone/>
              <a:defRPr sz="1200"/>
            </a:lvl5pPr>
            <a:lvl6pPr marL="1337877" indent="0">
              <a:buNone/>
              <a:defRPr sz="1200"/>
            </a:lvl6pPr>
            <a:lvl7pPr marL="1605450" indent="0">
              <a:buNone/>
              <a:defRPr sz="1200"/>
            </a:lvl7pPr>
            <a:lvl8pPr marL="1873026" indent="0">
              <a:buNone/>
              <a:defRPr sz="1200"/>
            </a:lvl8pPr>
            <a:lvl9pPr marL="2140601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3578249"/>
            <a:ext cx="29718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67582" indent="0">
              <a:buNone/>
              <a:defRPr sz="700"/>
            </a:lvl2pPr>
            <a:lvl3pPr marL="535154" indent="0">
              <a:buNone/>
              <a:defRPr sz="600"/>
            </a:lvl3pPr>
            <a:lvl4pPr marL="802725" indent="0">
              <a:buNone/>
              <a:defRPr sz="500"/>
            </a:lvl4pPr>
            <a:lvl5pPr marL="1070304" indent="0">
              <a:buNone/>
              <a:defRPr sz="500"/>
            </a:lvl5pPr>
            <a:lvl6pPr marL="1337877" indent="0">
              <a:buNone/>
              <a:defRPr sz="500"/>
            </a:lvl6pPr>
            <a:lvl7pPr marL="1605450" indent="0">
              <a:buNone/>
              <a:defRPr sz="500"/>
            </a:lvl7pPr>
            <a:lvl8pPr marL="1873026" indent="0">
              <a:buNone/>
              <a:defRPr sz="500"/>
            </a:lvl8pPr>
            <a:lvl9pPr marL="214060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0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83092"/>
            <a:ext cx="4457700" cy="762000"/>
          </a:xfrm>
          <a:prstGeom prst="rect">
            <a:avLst/>
          </a:prstGeom>
        </p:spPr>
        <p:txBody>
          <a:bodyPr vert="horz" lIns="53520" tIns="26757" rIns="53520" bIns="2675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66802"/>
            <a:ext cx="4457700" cy="3017309"/>
          </a:xfrm>
          <a:prstGeom prst="rect">
            <a:avLst/>
          </a:prstGeom>
        </p:spPr>
        <p:txBody>
          <a:bodyPr vert="horz" lIns="53520" tIns="26757" rIns="53520" bIns="267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4237574"/>
            <a:ext cx="1155700" cy="243417"/>
          </a:xfrm>
          <a:prstGeom prst="rect">
            <a:avLst/>
          </a:prstGeom>
        </p:spPr>
        <p:txBody>
          <a:bodyPr vert="horz" lIns="53520" tIns="26757" rIns="53520" bIns="26757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515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5154"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4237574"/>
            <a:ext cx="1568450" cy="243417"/>
          </a:xfrm>
          <a:prstGeom prst="rect">
            <a:avLst/>
          </a:prstGeom>
        </p:spPr>
        <p:txBody>
          <a:bodyPr vert="horz" lIns="53520" tIns="26757" rIns="53520" bIns="26757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51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4237574"/>
            <a:ext cx="1155700" cy="243417"/>
          </a:xfrm>
          <a:prstGeom prst="rect">
            <a:avLst/>
          </a:prstGeom>
        </p:spPr>
        <p:txBody>
          <a:bodyPr vert="horz" lIns="53520" tIns="26757" rIns="53520" bIns="26757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515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51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3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35154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685" indent="-200685" algn="l" defTabSz="53515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4810" indent="-167234" algn="l" defTabSz="53515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68938" indent="-133785" algn="l" defTabSz="53515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6507" indent="-133785" algn="l" defTabSz="535154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4091" indent="-133785" algn="l" defTabSz="535154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663" indent="-133785" algn="l" defTabSz="53515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39240" indent="-133785" algn="l" defTabSz="53515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06813" indent="-133785" algn="l" defTabSz="53515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4388" indent="-133785" algn="l" defTabSz="53515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1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7582" algn="l" defTabSz="5351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154" algn="l" defTabSz="5351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2725" algn="l" defTabSz="5351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70304" algn="l" defTabSz="5351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37877" algn="l" defTabSz="5351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5450" algn="l" defTabSz="5351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3026" algn="l" defTabSz="5351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0601" algn="l" defTabSz="53515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83092"/>
            <a:ext cx="4457700" cy="762000"/>
          </a:xfrm>
          <a:prstGeom prst="rect">
            <a:avLst/>
          </a:prstGeom>
        </p:spPr>
        <p:txBody>
          <a:bodyPr vert="horz" lIns="53564" tIns="26780" rIns="53564" bIns="267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66802"/>
            <a:ext cx="4457700" cy="3017309"/>
          </a:xfrm>
          <a:prstGeom prst="rect">
            <a:avLst/>
          </a:prstGeom>
        </p:spPr>
        <p:txBody>
          <a:bodyPr vert="horz" lIns="53564" tIns="26780" rIns="53564" bIns="267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4237574"/>
            <a:ext cx="1155700" cy="243417"/>
          </a:xfrm>
          <a:prstGeom prst="rect">
            <a:avLst/>
          </a:prstGeom>
        </p:spPr>
        <p:txBody>
          <a:bodyPr vert="horz" lIns="53564" tIns="26780" rIns="53564" bIns="2678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560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5604"/>
              <a:t>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4237574"/>
            <a:ext cx="1568450" cy="243417"/>
          </a:xfrm>
          <a:prstGeom prst="rect">
            <a:avLst/>
          </a:prstGeom>
        </p:spPr>
        <p:txBody>
          <a:bodyPr vert="horz" lIns="53564" tIns="26780" rIns="53564" bIns="2678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560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4237574"/>
            <a:ext cx="1155700" cy="243417"/>
          </a:xfrm>
          <a:prstGeom prst="rect">
            <a:avLst/>
          </a:prstGeom>
        </p:spPr>
        <p:txBody>
          <a:bodyPr vert="horz" lIns="53564" tIns="26780" rIns="53564" bIns="2678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560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3560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6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35604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853" indent="-200853" algn="l" defTabSz="53560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5176" indent="-167376" algn="l" defTabSz="53560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69502" indent="-133899" algn="l" defTabSz="53560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7299" indent="-133899" algn="l" defTabSz="535604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5105" indent="-133899" algn="l" defTabSz="535604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902" indent="-133899" algn="l" defTabSz="53560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0704" indent="-133899" algn="l" defTabSz="53560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504" indent="-133899" algn="l" defTabSz="53560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6302" indent="-133899" algn="l" defTabSz="535604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560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05" algn="l" defTabSz="53560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604" algn="l" defTabSz="53560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3401" algn="l" defTabSz="53560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204" algn="l" defTabSz="53560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39004" algn="l" defTabSz="53560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6802" algn="l" defTabSz="53560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604" algn="l" defTabSz="53560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2403" algn="l" defTabSz="53560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chart" Target="../charts/chart2.xml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" y="39150"/>
            <a:ext cx="9906001" cy="690397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9147" y="1031913"/>
            <a:ext cx="5384001" cy="8696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lIns="53523" tIns="26757" rIns="53523" bIns="26757">
            <a:spAutoFit/>
          </a:bodyPr>
          <a:lstStyle/>
          <a:p>
            <a:pPr defTabSz="535079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территории области введено в эксплуатацию более </a:t>
            </a:r>
            <a:r>
              <a:rPr lang="ru-RU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857,7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тыс. кв. метров.</a:t>
            </a:r>
          </a:p>
          <a:p>
            <a:pPr defTabSz="535079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Улучшили жилищные условия – более </a:t>
            </a:r>
            <a:r>
              <a:rPr lang="ru-RU" sz="19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тыс. семей. </a:t>
            </a:r>
            <a:endParaRPr lang="ru-RU" sz="1200" i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Прямоугольник 2"/>
          <p:cNvSpPr/>
          <p:nvPr/>
        </p:nvSpPr>
        <p:spPr>
          <a:xfrm>
            <a:off x="1540679" y="-17091"/>
            <a:ext cx="8365339" cy="1820954"/>
          </a:xfrm>
          <a:custGeom>
            <a:avLst/>
            <a:gdLst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0 w 5017325"/>
              <a:gd name="connsiteY3" fmla="*/ 1680358 h 1680358"/>
              <a:gd name="connsiteX4" fmla="*/ 0 w 5017325"/>
              <a:gd name="connsiteY4" fmla="*/ 0 h 1680358"/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3426031 w 5017325"/>
              <a:gd name="connsiteY3" fmla="*/ 486888 h 1680358"/>
              <a:gd name="connsiteX4" fmla="*/ 0 w 5017325"/>
              <a:gd name="connsiteY4" fmla="*/ 0 h 1680358"/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3627912 w 5017325"/>
              <a:gd name="connsiteY3" fmla="*/ 1282535 h 1680358"/>
              <a:gd name="connsiteX4" fmla="*/ 0 w 5017325"/>
              <a:gd name="connsiteY4" fmla="*/ 0 h 1680358"/>
              <a:gd name="connsiteX0" fmla="*/ 0 w 5017325"/>
              <a:gd name="connsiteY0" fmla="*/ 0 h 1282535"/>
              <a:gd name="connsiteX1" fmla="*/ 5017325 w 5017325"/>
              <a:gd name="connsiteY1" fmla="*/ 0 h 1282535"/>
              <a:gd name="connsiteX2" fmla="*/ 3639788 w 5017325"/>
              <a:gd name="connsiteY2" fmla="*/ 1270660 h 1282535"/>
              <a:gd name="connsiteX3" fmla="*/ 3627912 w 5017325"/>
              <a:gd name="connsiteY3" fmla="*/ 1282535 h 1282535"/>
              <a:gd name="connsiteX4" fmla="*/ 0 w 5017325"/>
              <a:gd name="connsiteY4" fmla="*/ 0 h 1282535"/>
              <a:gd name="connsiteX0" fmla="*/ 0 w 5017325"/>
              <a:gd name="connsiteY0" fmla="*/ 0 h 1822862"/>
              <a:gd name="connsiteX1" fmla="*/ 5017325 w 5017325"/>
              <a:gd name="connsiteY1" fmla="*/ 0 h 1822862"/>
              <a:gd name="connsiteX2" fmla="*/ 3639788 w 5017325"/>
              <a:gd name="connsiteY2" fmla="*/ 1270660 h 1822862"/>
              <a:gd name="connsiteX3" fmla="*/ 2986645 w 5017325"/>
              <a:gd name="connsiteY3" fmla="*/ 1822862 h 1822862"/>
              <a:gd name="connsiteX4" fmla="*/ 0 w 5017325"/>
              <a:gd name="connsiteY4" fmla="*/ 0 h 1822862"/>
              <a:gd name="connsiteX0" fmla="*/ 0 w 5023264"/>
              <a:gd name="connsiteY0" fmla="*/ 0 h 1822862"/>
              <a:gd name="connsiteX1" fmla="*/ 5017325 w 5023264"/>
              <a:gd name="connsiteY1" fmla="*/ 0 h 1822862"/>
              <a:gd name="connsiteX2" fmla="*/ 5023264 w 5023264"/>
              <a:gd name="connsiteY2" fmla="*/ 771897 h 1822862"/>
              <a:gd name="connsiteX3" fmla="*/ 2986645 w 5023264"/>
              <a:gd name="connsiteY3" fmla="*/ 1822862 h 1822862"/>
              <a:gd name="connsiteX4" fmla="*/ 0 w 5023264"/>
              <a:gd name="connsiteY4" fmla="*/ 0 h 1822862"/>
              <a:gd name="connsiteX0" fmla="*/ 0 w 5023264"/>
              <a:gd name="connsiteY0" fmla="*/ 0 h 771897"/>
              <a:gd name="connsiteX1" fmla="*/ 5017325 w 5023264"/>
              <a:gd name="connsiteY1" fmla="*/ 0 h 771897"/>
              <a:gd name="connsiteX2" fmla="*/ 5023264 w 5023264"/>
              <a:gd name="connsiteY2" fmla="*/ 771897 h 771897"/>
              <a:gd name="connsiteX3" fmla="*/ 3129149 w 5023264"/>
              <a:gd name="connsiteY3" fmla="*/ 706581 h 771897"/>
              <a:gd name="connsiteX4" fmla="*/ 0 w 5023264"/>
              <a:gd name="connsiteY4" fmla="*/ 0 h 771897"/>
              <a:gd name="connsiteX0" fmla="*/ 0 w 5023264"/>
              <a:gd name="connsiteY0" fmla="*/ 0 h 1282534"/>
              <a:gd name="connsiteX1" fmla="*/ 5017325 w 5023264"/>
              <a:gd name="connsiteY1" fmla="*/ 0 h 1282534"/>
              <a:gd name="connsiteX2" fmla="*/ 5023264 w 5023264"/>
              <a:gd name="connsiteY2" fmla="*/ 771897 h 1282534"/>
              <a:gd name="connsiteX3" fmla="*/ 3627913 w 5023264"/>
              <a:gd name="connsiteY3" fmla="*/ 1282534 h 1282534"/>
              <a:gd name="connsiteX4" fmla="*/ 0 w 5023264"/>
              <a:gd name="connsiteY4" fmla="*/ 0 h 1282534"/>
              <a:gd name="connsiteX0" fmla="*/ 0 w 5089275"/>
              <a:gd name="connsiteY0" fmla="*/ 8324 h 1290858"/>
              <a:gd name="connsiteX1" fmla="*/ 5089234 w 5089275"/>
              <a:gd name="connsiteY1" fmla="*/ 0 h 1290858"/>
              <a:gd name="connsiteX2" fmla="*/ 5023264 w 5089275"/>
              <a:gd name="connsiteY2" fmla="*/ 780221 h 1290858"/>
              <a:gd name="connsiteX3" fmla="*/ 3627913 w 5089275"/>
              <a:gd name="connsiteY3" fmla="*/ 1290858 h 1290858"/>
              <a:gd name="connsiteX4" fmla="*/ 0 w 5089275"/>
              <a:gd name="connsiteY4" fmla="*/ 8324 h 1290858"/>
              <a:gd name="connsiteX0" fmla="*/ 0 w 5023264"/>
              <a:gd name="connsiteY0" fmla="*/ 0 h 1282534"/>
              <a:gd name="connsiteX1" fmla="*/ 5012189 w 5023264"/>
              <a:gd name="connsiteY1" fmla="*/ 0 h 1282534"/>
              <a:gd name="connsiteX2" fmla="*/ 5023264 w 5023264"/>
              <a:gd name="connsiteY2" fmla="*/ 771897 h 1282534"/>
              <a:gd name="connsiteX3" fmla="*/ 3627913 w 5023264"/>
              <a:gd name="connsiteY3" fmla="*/ 1282534 h 1282534"/>
              <a:gd name="connsiteX4" fmla="*/ 0 w 5023264"/>
              <a:gd name="connsiteY4" fmla="*/ 0 h 1282534"/>
              <a:gd name="connsiteX0" fmla="*/ 0 w 5027905"/>
              <a:gd name="connsiteY0" fmla="*/ 8324 h 1290858"/>
              <a:gd name="connsiteX1" fmla="*/ 5027598 w 5027905"/>
              <a:gd name="connsiteY1" fmla="*/ 0 h 1290858"/>
              <a:gd name="connsiteX2" fmla="*/ 5023264 w 5027905"/>
              <a:gd name="connsiteY2" fmla="*/ 780221 h 1290858"/>
              <a:gd name="connsiteX3" fmla="*/ 3627913 w 5027905"/>
              <a:gd name="connsiteY3" fmla="*/ 1290858 h 1290858"/>
              <a:gd name="connsiteX4" fmla="*/ 0 w 5027905"/>
              <a:gd name="connsiteY4" fmla="*/ 8324 h 12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905" h="1290858">
                <a:moveTo>
                  <a:pt x="0" y="8324"/>
                </a:moveTo>
                <a:lnTo>
                  <a:pt x="5027598" y="0"/>
                </a:lnTo>
                <a:cubicBezTo>
                  <a:pt x="5029578" y="257299"/>
                  <a:pt x="5021284" y="522922"/>
                  <a:pt x="5023264" y="780221"/>
                </a:cubicBezTo>
                <a:lnTo>
                  <a:pt x="3627913" y="1290858"/>
                </a:lnTo>
                <a:lnTo>
                  <a:pt x="0" y="8324"/>
                </a:lnTo>
                <a:close/>
              </a:path>
            </a:pathLst>
          </a:custGeom>
          <a:gradFill flip="none" rotWithShape="1">
            <a:gsLst>
              <a:gs pos="0">
                <a:srgbClr val="5592CE"/>
              </a:gs>
              <a:gs pos="100000">
                <a:srgbClr val="69AD6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1" tIns="45599" rIns="91201" bIns="45599" rtlCol="0" anchor="ctr"/>
          <a:lstStyle/>
          <a:p>
            <a:pPr algn="ctr" defTabSz="535079"/>
            <a:endParaRPr lang="ru-RU" sz="1100">
              <a:solidFill>
                <a:prstClr val="white"/>
              </a:solidFill>
            </a:endParaRPr>
          </a:p>
        </p:txBody>
      </p:sp>
      <p:pic>
        <p:nvPicPr>
          <p:cNvPr id="13" name="Picture 2" descr="D:\Малова\Жилье_лого_чб_контур_ле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42" y="-548636"/>
            <a:ext cx="1981347" cy="24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07317" y="76226"/>
            <a:ext cx="4608512" cy="953863"/>
          </a:xfrm>
          <a:prstGeom prst="rect">
            <a:avLst/>
          </a:prstGeom>
          <a:noFill/>
        </p:spPr>
        <p:txBody>
          <a:bodyPr wrap="square" lIns="91201" tIns="45599" rIns="91201" bIns="45599" rtlCol="0">
            <a:spAutoFit/>
          </a:bodyPr>
          <a:lstStyle/>
          <a:p>
            <a:pPr algn="r" defTabSz="535079"/>
            <a:r>
              <a:rPr lang="ru-RU" sz="2800" b="1" dirty="0">
                <a:solidFill>
                  <a:srgbClr val="EEECE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Региональный проект</a:t>
            </a:r>
          </a:p>
          <a:p>
            <a:pPr algn="r" defTabSz="535079"/>
            <a:r>
              <a:rPr lang="ru-RU" sz="2800" b="1" dirty="0">
                <a:solidFill>
                  <a:srgbClr val="EEECE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«Жилье»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" y="160991"/>
            <a:ext cx="3509841" cy="353699"/>
          </a:xfrm>
          <a:prstGeom prst="rect">
            <a:avLst/>
          </a:prstGeom>
          <a:noFill/>
        </p:spPr>
        <p:txBody>
          <a:bodyPr wrap="square" lIns="91201" tIns="45599" rIns="91201" bIns="45599" rtlCol="0">
            <a:spAutoFit/>
          </a:bodyPr>
          <a:lstStyle/>
          <a:p>
            <a:pPr defTabSz="535079"/>
            <a:r>
              <a:rPr lang="ru-RU" sz="1700" b="1" dirty="0">
                <a:solidFill>
                  <a:srgbClr val="1F497D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2021 года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7" y="76226"/>
            <a:ext cx="822758" cy="9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498688092"/>
              </p:ext>
            </p:extLst>
          </p:nvPr>
        </p:nvGraphicFramePr>
        <p:xfrm>
          <a:off x="5723333" y="2375626"/>
          <a:ext cx="4114166" cy="326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C:\Users\Kalashnikova\Desktop\obj32914_photo2021-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1" y="4459635"/>
            <a:ext cx="3003357" cy="21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ображение объект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4" y="2413225"/>
            <a:ext cx="3003357" cy="19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зображение объект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4" y="2799226"/>
            <a:ext cx="2408822" cy="33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48025" y="5896684"/>
            <a:ext cx="2408822" cy="2233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53567" tIns="26780" rIns="53567" bIns="26780">
            <a:spAutoFit/>
          </a:bodyPr>
          <a:lstStyle/>
          <a:p>
            <a:pPr algn="ctr" defTabSz="535529"/>
            <a:r>
              <a:rPr lang="ru-RU" sz="1100" dirty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</a:rPr>
              <a:t>МКД №6 в ЖК «Аквамарин»</a:t>
            </a: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2301" y="6383037"/>
            <a:ext cx="3003340" cy="2233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53567" tIns="26780" rIns="53567" bIns="26780">
            <a:spAutoFit/>
          </a:bodyPr>
          <a:lstStyle/>
          <a:p>
            <a:pPr algn="ctr" defTabSz="535529"/>
            <a:r>
              <a:rPr lang="ru-RU" sz="1100" dirty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</a:rPr>
              <a:t>МКД №22 в </a:t>
            </a:r>
            <a:r>
              <a:rPr lang="ru-RU" sz="1100" dirty="0" err="1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</a:rPr>
              <a:t>мкрн</a:t>
            </a:r>
            <a:r>
              <a:rPr lang="ru-RU" sz="1100" dirty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</a:rPr>
              <a:t> «Центральный»</a:t>
            </a: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2302" y="4153148"/>
            <a:ext cx="3003340" cy="2233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53567" tIns="26780" rIns="53567" bIns="26780">
            <a:spAutoFit/>
          </a:bodyPr>
          <a:lstStyle/>
          <a:p>
            <a:pPr algn="ctr" defTabSz="535529"/>
            <a:r>
              <a:rPr lang="ru-RU" sz="1100" dirty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</a:rPr>
              <a:t>МКД №8 в </a:t>
            </a:r>
            <a:r>
              <a:rPr lang="ru-RU" sz="1100" dirty="0" err="1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</a:rPr>
              <a:t>мкрн</a:t>
            </a:r>
            <a:r>
              <a:rPr lang="ru-RU" sz="1100" dirty="0">
                <a:solidFill>
                  <a:prstClr val="black"/>
                </a:solidFill>
                <a:latin typeface="PT Astra Serif" pitchFamily="18" charset="-52"/>
                <a:ea typeface="PT Astra Serif" pitchFamily="18" charset="-52"/>
              </a:rPr>
              <a:t> «Новая жизнь»</a:t>
            </a: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4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" y="39150"/>
            <a:ext cx="9906001" cy="6903979"/>
          </a:xfrm>
          <a:prstGeom prst="rect">
            <a:avLst/>
          </a:prstGeom>
        </p:spPr>
      </p:pic>
      <p:sp>
        <p:nvSpPr>
          <p:cNvPr id="10" name="Прямоугольник 2"/>
          <p:cNvSpPr/>
          <p:nvPr/>
        </p:nvSpPr>
        <p:spPr>
          <a:xfrm>
            <a:off x="1540673" y="-17092"/>
            <a:ext cx="8365339" cy="1914487"/>
          </a:xfrm>
          <a:custGeom>
            <a:avLst/>
            <a:gdLst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0 w 5017325"/>
              <a:gd name="connsiteY3" fmla="*/ 1680358 h 1680358"/>
              <a:gd name="connsiteX4" fmla="*/ 0 w 5017325"/>
              <a:gd name="connsiteY4" fmla="*/ 0 h 1680358"/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3426031 w 5017325"/>
              <a:gd name="connsiteY3" fmla="*/ 486888 h 1680358"/>
              <a:gd name="connsiteX4" fmla="*/ 0 w 5017325"/>
              <a:gd name="connsiteY4" fmla="*/ 0 h 1680358"/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3627912 w 5017325"/>
              <a:gd name="connsiteY3" fmla="*/ 1282535 h 1680358"/>
              <a:gd name="connsiteX4" fmla="*/ 0 w 5017325"/>
              <a:gd name="connsiteY4" fmla="*/ 0 h 1680358"/>
              <a:gd name="connsiteX0" fmla="*/ 0 w 5017325"/>
              <a:gd name="connsiteY0" fmla="*/ 0 h 1282535"/>
              <a:gd name="connsiteX1" fmla="*/ 5017325 w 5017325"/>
              <a:gd name="connsiteY1" fmla="*/ 0 h 1282535"/>
              <a:gd name="connsiteX2" fmla="*/ 3639788 w 5017325"/>
              <a:gd name="connsiteY2" fmla="*/ 1270660 h 1282535"/>
              <a:gd name="connsiteX3" fmla="*/ 3627912 w 5017325"/>
              <a:gd name="connsiteY3" fmla="*/ 1282535 h 1282535"/>
              <a:gd name="connsiteX4" fmla="*/ 0 w 5017325"/>
              <a:gd name="connsiteY4" fmla="*/ 0 h 1282535"/>
              <a:gd name="connsiteX0" fmla="*/ 0 w 5017325"/>
              <a:gd name="connsiteY0" fmla="*/ 0 h 1822862"/>
              <a:gd name="connsiteX1" fmla="*/ 5017325 w 5017325"/>
              <a:gd name="connsiteY1" fmla="*/ 0 h 1822862"/>
              <a:gd name="connsiteX2" fmla="*/ 3639788 w 5017325"/>
              <a:gd name="connsiteY2" fmla="*/ 1270660 h 1822862"/>
              <a:gd name="connsiteX3" fmla="*/ 2986645 w 5017325"/>
              <a:gd name="connsiteY3" fmla="*/ 1822862 h 1822862"/>
              <a:gd name="connsiteX4" fmla="*/ 0 w 5017325"/>
              <a:gd name="connsiteY4" fmla="*/ 0 h 1822862"/>
              <a:gd name="connsiteX0" fmla="*/ 0 w 5023264"/>
              <a:gd name="connsiteY0" fmla="*/ 0 h 1822862"/>
              <a:gd name="connsiteX1" fmla="*/ 5017325 w 5023264"/>
              <a:gd name="connsiteY1" fmla="*/ 0 h 1822862"/>
              <a:gd name="connsiteX2" fmla="*/ 5023264 w 5023264"/>
              <a:gd name="connsiteY2" fmla="*/ 771897 h 1822862"/>
              <a:gd name="connsiteX3" fmla="*/ 2986645 w 5023264"/>
              <a:gd name="connsiteY3" fmla="*/ 1822862 h 1822862"/>
              <a:gd name="connsiteX4" fmla="*/ 0 w 5023264"/>
              <a:gd name="connsiteY4" fmla="*/ 0 h 1822862"/>
              <a:gd name="connsiteX0" fmla="*/ 0 w 5023264"/>
              <a:gd name="connsiteY0" fmla="*/ 0 h 771897"/>
              <a:gd name="connsiteX1" fmla="*/ 5017325 w 5023264"/>
              <a:gd name="connsiteY1" fmla="*/ 0 h 771897"/>
              <a:gd name="connsiteX2" fmla="*/ 5023264 w 5023264"/>
              <a:gd name="connsiteY2" fmla="*/ 771897 h 771897"/>
              <a:gd name="connsiteX3" fmla="*/ 3129149 w 5023264"/>
              <a:gd name="connsiteY3" fmla="*/ 706581 h 771897"/>
              <a:gd name="connsiteX4" fmla="*/ 0 w 5023264"/>
              <a:gd name="connsiteY4" fmla="*/ 0 h 771897"/>
              <a:gd name="connsiteX0" fmla="*/ 0 w 5023264"/>
              <a:gd name="connsiteY0" fmla="*/ 0 h 1282534"/>
              <a:gd name="connsiteX1" fmla="*/ 5017325 w 5023264"/>
              <a:gd name="connsiteY1" fmla="*/ 0 h 1282534"/>
              <a:gd name="connsiteX2" fmla="*/ 5023264 w 5023264"/>
              <a:gd name="connsiteY2" fmla="*/ 771897 h 1282534"/>
              <a:gd name="connsiteX3" fmla="*/ 3627913 w 5023264"/>
              <a:gd name="connsiteY3" fmla="*/ 1282534 h 1282534"/>
              <a:gd name="connsiteX4" fmla="*/ 0 w 5023264"/>
              <a:gd name="connsiteY4" fmla="*/ 0 h 1282534"/>
              <a:gd name="connsiteX0" fmla="*/ 0 w 5089275"/>
              <a:gd name="connsiteY0" fmla="*/ 8324 h 1290858"/>
              <a:gd name="connsiteX1" fmla="*/ 5089234 w 5089275"/>
              <a:gd name="connsiteY1" fmla="*/ 0 h 1290858"/>
              <a:gd name="connsiteX2" fmla="*/ 5023264 w 5089275"/>
              <a:gd name="connsiteY2" fmla="*/ 780221 h 1290858"/>
              <a:gd name="connsiteX3" fmla="*/ 3627913 w 5089275"/>
              <a:gd name="connsiteY3" fmla="*/ 1290858 h 1290858"/>
              <a:gd name="connsiteX4" fmla="*/ 0 w 5089275"/>
              <a:gd name="connsiteY4" fmla="*/ 8324 h 1290858"/>
              <a:gd name="connsiteX0" fmla="*/ 0 w 5023264"/>
              <a:gd name="connsiteY0" fmla="*/ 0 h 1282534"/>
              <a:gd name="connsiteX1" fmla="*/ 5012189 w 5023264"/>
              <a:gd name="connsiteY1" fmla="*/ 0 h 1282534"/>
              <a:gd name="connsiteX2" fmla="*/ 5023264 w 5023264"/>
              <a:gd name="connsiteY2" fmla="*/ 771897 h 1282534"/>
              <a:gd name="connsiteX3" fmla="*/ 3627913 w 5023264"/>
              <a:gd name="connsiteY3" fmla="*/ 1282534 h 1282534"/>
              <a:gd name="connsiteX4" fmla="*/ 0 w 5023264"/>
              <a:gd name="connsiteY4" fmla="*/ 0 h 1282534"/>
              <a:gd name="connsiteX0" fmla="*/ 0 w 5027905"/>
              <a:gd name="connsiteY0" fmla="*/ 8324 h 1290858"/>
              <a:gd name="connsiteX1" fmla="*/ 5027598 w 5027905"/>
              <a:gd name="connsiteY1" fmla="*/ 0 h 1290858"/>
              <a:gd name="connsiteX2" fmla="*/ 5023264 w 5027905"/>
              <a:gd name="connsiteY2" fmla="*/ 780221 h 1290858"/>
              <a:gd name="connsiteX3" fmla="*/ 3627913 w 5027905"/>
              <a:gd name="connsiteY3" fmla="*/ 1290858 h 1290858"/>
              <a:gd name="connsiteX4" fmla="*/ 0 w 5027905"/>
              <a:gd name="connsiteY4" fmla="*/ 8324 h 12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905" h="1290858">
                <a:moveTo>
                  <a:pt x="0" y="8324"/>
                </a:moveTo>
                <a:lnTo>
                  <a:pt x="5027598" y="0"/>
                </a:lnTo>
                <a:cubicBezTo>
                  <a:pt x="5029578" y="257299"/>
                  <a:pt x="5021284" y="522922"/>
                  <a:pt x="5023264" y="780221"/>
                </a:cubicBezTo>
                <a:lnTo>
                  <a:pt x="3627913" y="1290858"/>
                </a:lnTo>
                <a:lnTo>
                  <a:pt x="0" y="8324"/>
                </a:lnTo>
                <a:close/>
              </a:path>
            </a:pathLst>
          </a:custGeom>
          <a:gradFill flip="none" rotWithShape="1">
            <a:gsLst>
              <a:gs pos="0">
                <a:srgbClr val="5592CE"/>
              </a:gs>
              <a:gs pos="100000">
                <a:srgbClr val="69AD6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9" tIns="45640" rIns="91279" bIns="45640" rtlCol="0" anchor="ctr"/>
          <a:lstStyle/>
          <a:p>
            <a:pPr algn="ctr" defTabSz="535529"/>
            <a:endParaRPr lang="ru-RU" sz="1100">
              <a:solidFill>
                <a:prstClr val="white"/>
              </a:solidFill>
            </a:endParaRPr>
          </a:p>
        </p:txBody>
      </p:sp>
      <p:pic>
        <p:nvPicPr>
          <p:cNvPr id="13" name="Picture 2" descr="D:\Малова\Жилье_лого_чб_контур_ле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6" y="-548636"/>
            <a:ext cx="1981347" cy="24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35936" y="64790"/>
            <a:ext cx="4608512" cy="80005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algn="r" defTabSz="535529"/>
            <a:r>
              <a:rPr lang="ru-RU" sz="2300" b="1" dirty="0">
                <a:solidFill>
                  <a:srgbClr val="EEECE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Региональный проект</a:t>
            </a:r>
          </a:p>
          <a:p>
            <a:pPr algn="r" defTabSz="535529"/>
            <a:r>
              <a:rPr lang="ru-RU" sz="2300" b="1" dirty="0">
                <a:solidFill>
                  <a:srgbClr val="EEECE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«Жилье»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7" y="76220"/>
            <a:ext cx="822758" cy="9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65" y="2060427"/>
            <a:ext cx="4738035" cy="159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997967" y="3727221"/>
            <a:ext cx="3177822" cy="2233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 lIns="53567" tIns="26780" rIns="53567" bIns="26780">
            <a:spAutoFit/>
          </a:bodyPr>
          <a:lstStyle/>
          <a:p>
            <a:pPr algn="ctr" defTabSz="535529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Строительство детского сада на 160 мест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18963" y="1514526"/>
            <a:ext cx="3177822" cy="9004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 lIns="53567" tIns="26780" rIns="53567" bIns="26780">
            <a:spAutoFit/>
          </a:bodyPr>
          <a:lstStyle/>
          <a:p>
            <a:pPr algn="ctr" defTabSz="535529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Технологическое присоединение 10 МКД </a:t>
            </a:r>
          </a:p>
          <a:p>
            <a:pPr algn="ctr" defTabSz="535529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 инженерным сетям теплоснабжения, водоснабжения и водоотведения в ЖК Аквамарин,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мкр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«Центральный»,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мкр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«Юго-западный», 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мкр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«Волжский кварталы».</a:t>
            </a:r>
          </a:p>
        </p:txBody>
      </p:sp>
      <p:pic>
        <p:nvPicPr>
          <p:cNvPr id="2" name="Рисунок 2" descr="http://ulzapad.ru/upload/iblock/569/1%20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5" y="2936462"/>
            <a:ext cx="2128837" cy="165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4" descr="http://ulzapad.ru/upload/resize_cache/iblock/a4b/460_310_2/DJI_0012%20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5" y="4896462"/>
            <a:ext cx="2128837" cy="15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05" y="2859578"/>
            <a:ext cx="2023050" cy="178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" b="18961"/>
          <a:stretch>
            <a:fillRect/>
          </a:stretch>
        </p:blipFill>
        <p:spPr bwMode="auto">
          <a:xfrm>
            <a:off x="2836534" y="4878018"/>
            <a:ext cx="2022452" cy="15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55" y="346314"/>
            <a:ext cx="28664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35154"/>
            <a:r>
              <a:rPr lang="ru-RU" sz="2100" b="1" dirty="0">
                <a:solidFill>
                  <a:srgbClr val="4F81BD">
                    <a:lumMod val="7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«Стимул»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47992208"/>
              </p:ext>
            </p:extLst>
          </p:nvPr>
        </p:nvGraphicFramePr>
        <p:xfrm>
          <a:off x="5155755" y="4112475"/>
          <a:ext cx="4577386" cy="232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38495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1"/>
            <a:ext cx="9906001" cy="6903979"/>
          </a:xfrm>
          <a:prstGeom prst="rect">
            <a:avLst/>
          </a:prstGeom>
        </p:spPr>
      </p:pic>
      <p:sp>
        <p:nvSpPr>
          <p:cNvPr id="10" name="Прямоугольник 2"/>
          <p:cNvSpPr/>
          <p:nvPr/>
        </p:nvSpPr>
        <p:spPr>
          <a:xfrm>
            <a:off x="1540683" y="-17092"/>
            <a:ext cx="8365339" cy="1914487"/>
          </a:xfrm>
          <a:custGeom>
            <a:avLst/>
            <a:gdLst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0 w 5017325"/>
              <a:gd name="connsiteY3" fmla="*/ 1680358 h 1680358"/>
              <a:gd name="connsiteX4" fmla="*/ 0 w 5017325"/>
              <a:gd name="connsiteY4" fmla="*/ 0 h 1680358"/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3426031 w 5017325"/>
              <a:gd name="connsiteY3" fmla="*/ 486888 h 1680358"/>
              <a:gd name="connsiteX4" fmla="*/ 0 w 5017325"/>
              <a:gd name="connsiteY4" fmla="*/ 0 h 1680358"/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3627912 w 5017325"/>
              <a:gd name="connsiteY3" fmla="*/ 1282535 h 1680358"/>
              <a:gd name="connsiteX4" fmla="*/ 0 w 5017325"/>
              <a:gd name="connsiteY4" fmla="*/ 0 h 1680358"/>
              <a:gd name="connsiteX0" fmla="*/ 0 w 5017325"/>
              <a:gd name="connsiteY0" fmla="*/ 0 h 1282535"/>
              <a:gd name="connsiteX1" fmla="*/ 5017325 w 5017325"/>
              <a:gd name="connsiteY1" fmla="*/ 0 h 1282535"/>
              <a:gd name="connsiteX2" fmla="*/ 3639788 w 5017325"/>
              <a:gd name="connsiteY2" fmla="*/ 1270660 h 1282535"/>
              <a:gd name="connsiteX3" fmla="*/ 3627912 w 5017325"/>
              <a:gd name="connsiteY3" fmla="*/ 1282535 h 1282535"/>
              <a:gd name="connsiteX4" fmla="*/ 0 w 5017325"/>
              <a:gd name="connsiteY4" fmla="*/ 0 h 1282535"/>
              <a:gd name="connsiteX0" fmla="*/ 0 w 5017325"/>
              <a:gd name="connsiteY0" fmla="*/ 0 h 1822862"/>
              <a:gd name="connsiteX1" fmla="*/ 5017325 w 5017325"/>
              <a:gd name="connsiteY1" fmla="*/ 0 h 1822862"/>
              <a:gd name="connsiteX2" fmla="*/ 3639788 w 5017325"/>
              <a:gd name="connsiteY2" fmla="*/ 1270660 h 1822862"/>
              <a:gd name="connsiteX3" fmla="*/ 2986645 w 5017325"/>
              <a:gd name="connsiteY3" fmla="*/ 1822862 h 1822862"/>
              <a:gd name="connsiteX4" fmla="*/ 0 w 5017325"/>
              <a:gd name="connsiteY4" fmla="*/ 0 h 1822862"/>
              <a:gd name="connsiteX0" fmla="*/ 0 w 5023264"/>
              <a:gd name="connsiteY0" fmla="*/ 0 h 1822862"/>
              <a:gd name="connsiteX1" fmla="*/ 5017325 w 5023264"/>
              <a:gd name="connsiteY1" fmla="*/ 0 h 1822862"/>
              <a:gd name="connsiteX2" fmla="*/ 5023264 w 5023264"/>
              <a:gd name="connsiteY2" fmla="*/ 771897 h 1822862"/>
              <a:gd name="connsiteX3" fmla="*/ 2986645 w 5023264"/>
              <a:gd name="connsiteY3" fmla="*/ 1822862 h 1822862"/>
              <a:gd name="connsiteX4" fmla="*/ 0 w 5023264"/>
              <a:gd name="connsiteY4" fmla="*/ 0 h 1822862"/>
              <a:gd name="connsiteX0" fmla="*/ 0 w 5023264"/>
              <a:gd name="connsiteY0" fmla="*/ 0 h 771897"/>
              <a:gd name="connsiteX1" fmla="*/ 5017325 w 5023264"/>
              <a:gd name="connsiteY1" fmla="*/ 0 h 771897"/>
              <a:gd name="connsiteX2" fmla="*/ 5023264 w 5023264"/>
              <a:gd name="connsiteY2" fmla="*/ 771897 h 771897"/>
              <a:gd name="connsiteX3" fmla="*/ 3129149 w 5023264"/>
              <a:gd name="connsiteY3" fmla="*/ 706581 h 771897"/>
              <a:gd name="connsiteX4" fmla="*/ 0 w 5023264"/>
              <a:gd name="connsiteY4" fmla="*/ 0 h 771897"/>
              <a:gd name="connsiteX0" fmla="*/ 0 w 5023264"/>
              <a:gd name="connsiteY0" fmla="*/ 0 h 1282534"/>
              <a:gd name="connsiteX1" fmla="*/ 5017325 w 5023264"/>
              <a:gd name="connsiteY1" fmla="*/ 0 h 1282534"/>
              <a:gd name="connsiteX2" fmla="*/ 5023264 w 5023264"/>
              <a:gd name="connsiteY2" fmla="*/ 771897 h 1282534"/>
              <a:gd name="connsiteX3" fmla="*/ 3627913 w 5023264"/>
              <a:gd name="connsiteY3" fmla="*/ 1282534 h 1282534"/>
              <a:gd name="connsiteX4" fmla="*/ 0 w 5023264"/>
              <a:gd name="connsiteY4" fmla="*/ 0 h 1282534"/>
              <a:gd name="connsiteX0" fmla="*/ 0 w 5089275"/>
              <a:gd name="connsiteY0" fmla="*/ 8324 h 1290858"/>
              <a:gd name="connsiteX1" fmla="*/ 5089234 w 5089275"/>
              <a:gd name="connsiteY1" fmla="*/ 0 h 1290858"/>
              <a:gd name="connsiteX2" fmla="*/ 5023264 w 5089275"/>
              <a:gd name="connsiteY2" fmla="*/ 780221 h 1290858"/>
              <a:gd name="connsiteX3" fmla="*/ 3627913 w 5089275"/>
              <a:gd name="connsiteY3" fmla="*/ 1290858 h 1290858"/>
              <a:gd name="connsiteX4" fmla="*/ 0 w 5089275"/>
              <a:gd name="connsiteY4" fmla="*/ 8324 h 1290858"/>
              <a:gd name="connsiteX0" fmla="*/ 0 w 5023264"/>
              <a:gd name="connsiteY0" fmla="*/ 0 h 1282534"/>
              <a:gd name="connsiteX1" fmla="*/ 5012189 w 5023264"/>
              <a:gd name="connsiteY1" fmla="*/ 0 h 1282534"/>
              <a:gd name="connsiteX2" fmla="*/ 5023264 w 5023264"/>
              <a:gd name="connsiteY2" fmla="*/ 771897 h 1282534"/>
              <a:gd name="connsiteX3" fmla="*/ 3627913 w 5023264"/>
              <a:gd name="connsiteY3" fmla="*/ 1282534 h 1282534"/>
              <a:gd name="connsiteX4" fmla="*/ 0 w 5023264"/>
              <a:gd name="connsiteY4" fmla="*/ 0 h 1282534"/>
              <a:gd name="connsiteX0" fmla="*/ 0 w 5027905"/>
              <a:gd name="connsiteY0" fmla="*/ 8324 h 1290858"/>
              <a:gd name="connsiteX1" fmla="*/ 5027598 w 5027905"/>
              <a:gd name="connsiteY1" fmla="*/ 0 h 1290858"/>
              <a:gd name="connsiteX2" fmla="*/ 5023264 w 5027905"/>
              <a:gd name="connsiteY2" fmla="*/ 780221 h 1290858"/>
              <a:gd name="connsiteX3" fmla="*/ 3627913 w 5027905"/>
              <a:gd name="connsiteY3" fmla="*/ 1290858 h 1290858"/>
              <a:gd name="connsiteX4" fmla="*/ 0 w 5027905"/>
              <a:gd name="connsiteY4" fmla="*/ 8324 h 12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905" h="1290858">
                <a:moveTo>
                  <a:pt x="0" y="8324"/>
                </a:moveTo>
                <a:lnTo>
                  <a:pt x="5027598" y="0"/>
                </a:lnTo>
                <a:cubicBezTo>
                  <a:pt x="5029578" y="257299"/>
                  <a:pt x="5021284" y="522922"/>
                  <a:pt x="5023264" y="780221"/>
                </a:cubicBezTo>
                <a:lnTo>
                  <a:pt x="3627913" y="1290858"/>
                </a:lnTo>
                <a:lnTo>
                  <a:pt x="0" y="8324"/>
                </a:lnTo>
                <a:close/>
              </a:path>
            </a:pathLst>
          </a:custGeom>
          <a:gradFill flip="none" rotWithShape="1">
            <a:gsLst>
              <a:gs pos="0">
                <a:srgbClr val="5592CE"/>
              </a:gs>
              <a:gs pos="100000">
                <a:srgbClr val="69AD6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9" tIns="45572" rIns="91149" bIns="45572" rtlCol="0" anchor="ctr"/>
          <a:lstStyle/>
          <a:p>
            <a:pPr algn="ctr" defTabSz="534779"/>
            <a:endParaRPr lang="ru-RU" sz="1100">
              <a:solidFill>
                <a:prstClr val="white"/>
              </a:solidFill>
            </a:endParaRPr>
          </a:p>
        </p:txBody>
      </p:sp>
      <p:pic>
        <p:nvPicPr>
          <p:cNvPr id="13" name="Picture 2" descr="D:\Малова\Жилье_лого_чб_контур_лев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46" y="-548636"/>
            <a:ext cx="1981347" cy="24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23255" y="1643856"/>
            <a:ext cx="6563070" cy="353644"/>
          </a:xfrm>
          <a:prstGeom prst="rect">
            <a:avLst/>
          </a:prstGeom>
          <a:noFill/>
        </p:spPr>
        <p:txBody>
          <a:bodyPr wrap="square" lIns="91149" tIns="45572" rIns="91149" bIns="45572" rtlCol="0">
            <a:spAutoFit/>
          </a:bodyPr>
          <a:lstStyle/>
          <a:p>
            <a:pPr defTabSz="534779"/>
            <a:r>
              <a:rPr lang="ru-RU" sz="17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Целевые показатели (федерального уровня):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7" y="76230"/>
            <a:ext cx="822758" cy="9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047333821"/>
              </p:ext>
            </p:extLst>
          </p:nvPr>
        </p:nvGraphicFramePr>
        <p:xfrm>
          <a:off x="-21" y="2174806"/>
          <a:ext cx="4719524" cy="383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929453776"/>
              </p:ext>
            </p:extLst>
          </p:nvPr>
        </p:nvGraphicFramePr>
        <p:xfrm>
          <a:off x="5047583" y="2155145"/>
          <a:ext cx="4719524" cy="383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453897" y="74439"/>
            <a:ext cx="3953448" cy="953808"/>
          </a:xfrm>
          <a:prstGeom prst="rect">
            <a:avLst/>
          </a:prstGeom>
          <a:noFill/>
        </p:spPr>
        <p:txBody>
          <a:bodyPr wrap="square" lIns="91149" tIns="45572" rIns="91149" bIns="45572" rtlCol="0">
            <a:spAutoFit/>
          </a:bodyPr>
          <a:lstStyle/>
          <a:p>
            <a:pPr algn="r" defTabSz="534779"/>
            <a:r>
              <a:rPr lang="ru-RU" sz="1400" b="1" dirty="0">
                <a:solidFill>
                  <a:srgbClr val="EEECE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Федеральный проект</a:t>
            </a:r>
          </a:p>
          <a:p>
            <a:pPr algn="r" defTabSz="534779"/>
            <a:r>
              <a:rPr lang="ru-RU" sz="1400" b="1" dirty="0">
                <a:solidFill>
                  <a:srgbClr val="EEECE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«Обеспечение устойчивого сокращения непригодного для проживания </a:t>
            </a:r>
          </a:p>
          <a:p>
            <a:pPr algn="r" defTabSz="534779"/>
            <a:r>
              <a:rPr lang="ru-RU" sz="1400" b="1" dirty="0">
                <a:solidFill>
                  <a:srgbClr val="EEECE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жилищного фонда»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30266" y="5962470"/>
            <a:ext cx="2649177" cy="492144"/>
          </a:xfrm>
          <a:prstGeom prst="rect">
            <a:avLst/>
          </a:prstGeom>
          <a:noFill/>
        </p:spPr>
        <p:txBody>
          <a:bodyPr wrap="none" lIns="91149" tIns="45572" rIns="91149" bIns="4557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34779"/>
            <a:r>
              <a:rPr lang="ru-RU" sz="2600" b="1" dirty="0">
                <a:ln w="11430"/>
                <a:solidFill>
                  <a:srgbClr val="4F81BD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2,46 тыс. человек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6305" y="5974117"/>
            <a:ext cx="2399429" cy="492144"/>
          </a:xfrm>
          <a:prstGeom prst="rect">
            <a:avLst/>
          </a:prstGeom>
          <a:noFill/>
        </p:spPr>
        <p:txBody>
          <a:bodyPr wrap="none" lIns="91149" tIns="45572" rIns="91149" bIns="4557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34779"/>
            <a:r>
              <a:rPr lang="ru-RU" sz="2600" b="1" dirty="0">
                <a:ln w="11430"/>
                <a:solidFill>
                  <a:srgbClr val="4F81BD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44,16 тыс. </a:t>
            </a:r>
            <a:r>
              <a:rPr lang="ru-RU" sz="2600" b="1" dirty="0" err="1">
                <a:ln w="11430"/>
                <a:solidFill>
                  <a:srgbClr val="4F81BD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кв.м</a:t>
            </a:r>
            <a:r>
              <a:rPr lang="ru-RU" sz="2600" b="1" dirty="0">
                <a:ln w="11430"/>
                <a:solidFill>
                  <a:srgbClr val="4F81BD">
                    <a:lumMod val="5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196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981"/>
            <a:ext cx="9906001" cy="6903979"/>
          </a:xfrm>
          <a:prstGeom prst="rect">
            <a:avLst/>
          </a:prstGeom>
        </p:spPr>
      </p:pic>
      <p:pic>
        <p:nvPicPr>
          <p:cNvPr id="15" name="Picture 3" descr="C:\Users\Kalashnikova\Desktop\media665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0" y="1544057"/>
            <a:ext cx="6474263" cy="50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2"/>
          <p:cNvSpPr/>
          <p:nvPr/>
        </p:nvSpPr>
        <p:spPr>
          <a:xfrm>
            <a:off x="1540667" y="-17092"/>
            <a:ext cx="8365339" cy="1914487"/>
          </a:xfrm>
          <a:custGeom>
            <a:avLst/>
            <a:gdLst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0 w 5017325"/>
              <a:gd name="connsiteY3" fmla="*/ 1680358 h 1680358"/>
              <a:gd name="connsiteX4" fmla="*/ 0 w 5017325"/>
              <a:gd name="connsiteY4" fmla="*/ 0 h 1680358"/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3426031 w 5017325"/>
              <a:gd name="connsiteY3" fmla="*/ 486888 h 1680358"/>
              <a:gd name="connsiteX4" fmla="*/ 0 w 5017325"/>
              <a:gd name="connsiteY4" fmla="*/ 0 h 1680358"/>
              <a:gd name="connsiteX0" fmla="*/ 0 w 5017325"/>
              <a:gd name="connsiteY0" fmla="*/ 0 h 1680358"/>
              <a:gd name="connsiteX1" fmla="*/ 5017325 w 5017325"/>
              <a:gd name="connsiteY1" fmla="*/ 0 h 1680358"/>
              <a:gd name="connsiteX2" fmla="*/ 5017325 w 5017325"/>
              <a:gd name="connsiteY2" fmla="*/ 1680358 h 1680358"/>
              <a:gd name="connsiteX3" fmla="*/ 3627912 w 5017325"/>
              <a:gd name="connsiteY3" fmla="*/ 1282535 h 1680358"/>
              <a:gd name="connsiteX4" fmla="*/ 0 w 5017325"/>
              <a:gd name="connsiteY4" fmla="*/ 0 h 1680358"/>
              <a:gd name="connsiteX0" fmla="*/ 0 w 5017325"/>
              <a:gd name="connsiteY0" fmla="*/ 0 h 1282535"/>
              <a:gd name="connsiteX1" fmla="*/ 5017325 w 5017325"/>
              <a:gd name="connsiteY1" fmla="*/ 0 h 1282535"/>
              <a:gd name="connsiteX2" fmla="*/ 3639788 w 5017325"/>
              <a:gd name="connsiteY2" fmla="*/ 1270660 h 1282535"/>
              <a:gd name="connsiteX3" fmla="*/ 3627912 w 5017325"/>
              <a:gd name="connsiteY3" fmla="*/ 1282535 h 1282535"/>
              <a:gd name="connsiteX4" fmla="*/ 0 w 5017325"/>
              <a:gd name="connsiteY4" fmla="*/ 0 h 1282535"/>
              <a:gd name="connsiteX0" fmla="*/ 0 w 5017325"/>
              <a:gd name="connsiteY0" fmla="*/ 0 h 1822862"/>
              <a:gd name="connsiteX1" fmla="*/ 5017325 w 5017325"/>
              <a:gd name="connsiteY1" fmla="*/ 0 h 1822862"/>
              <a:gd name="connsiteX2" fmla="*/ 3639788 w 5017325"/>
              <a:gd name="connsiteY2" fmla="*/ 1270660 h 1822862"/>
              <a:gd name="connsiteX3" fmla="*/ 2986645 w 5017325"/>
              <a:gd name="connsiteY3" fmla="*/ 1822862 h 1822862"/>
              <a:gd name="connsiteX4" fmla="*/ 0 w 5017325"/>
              <a:gd name="connsiteY4" fmla="*/ 0 h 1822862"/>
              <a:gd name="connsiteX0" fmla="*/ 0 w 5023264"/>
              <a:gd name="connsiteY0" fmla="*/ 0 h 1822862"/>
              <a:gd name="connsiteX1" fmla="*/ 5017325 w 5023264"/>
              <a:gd name="connsiteY1" fmla="*/ 0 h 1822862"/>
              <a:gd name="connsiteX2" fmla="*/ 5023264 w 5023264"/>
              <a:gd name="connsiteY2" fmla="*/ 771897 h 1822862"/>
              <a:gd name="connsiteX3" fmla="*/ 2986645 w 5023264"/>
              <a:gd name="connsiteY3" fmla="*/ 1822862 h 1822862"/>
              <a:gd name="connsiteX4" fmla="*/ 0 w 5023264"/>
              <a:gd name="connsiteY4" fmla="*/ 0 h 1822862"/>
              <a:gd name="connsiteX0" fmla="*/ 0 w 5023264"/>
              <a:gd name="connsiteY0" fmla="*/ 0 h 771897"/>
              <a:gd name="connsiteX1" fmla="*/ 5017325 w 5023264"/>
              <a:gd name="connsiteY1" fmla="*/ 0 h 771897"/>
              <a:gd name="connsiteX2" fmla="*/ 5023264 w 5023264"/>
              <a:gd name="connsiteY2" fmla="*/ 771897 h 771897"/>
              <a:gd name="connsiteX3" fmla="*/ 3129149 w 5023264"/>
              <a:gd name="connsiteY3" fmla="*/ 706581 h 771897"/>
              <a:gd name="connsiteX4" fmla="*/ 0 w 5023264"/>
              <a:gd name="connsiteY4" fmla="*/ 0 h 771897"/>
              <a:gd name="connsiteX0" fmla="*/ 0 w 5023264"/>
              <a:gd name="connsiteY0" fmla="*/ 0 h 1282534"/>
              <a:gd name="connsiteX1" fmla="*/ 5017325 w 5023264"/>
              <a:gd name="connsiteY1" fmla="*/ 0 h 1282534"/>
              <a:gd name="connsiteX2" fmla="*/ 5023264 w 5023264"/>
              <a:gd name="connsiteY2" fmla="*/ 771897 h 1282534"/>
              <a:gd name="connsiteX3" fmla="*/ 3627913 w 5023264"/>
              <a:gd name="connsiteY3" fmla="*/ 1282534 h 1282534"/>
              <a:gd name="connsiteX4" fmla="*/ 0 w 5023264"/>
              <a:gd name="connsiteY4" fmla="*/ 0 h 1282534"/>
              <a:gd name="connsiteX0" fmla="*/ 0 w 5089275"/>
              <a:gd name="connsiteY0" fmla="*/ 8324 h 1290858"/>
              <a:gd name="connsiteX1" fmla="*/ 5089234 w 5089275"/>
              <a:gd name="connsiteY1" fmla="*/ 0 h 1290858"/>
              <a:gd name="connsiteX2" fmla="*/ 5023264 w 5089275"/>
              <a:gd name="connsiteY2" fmla="*/ 780221 h 1290858"/>
              <a:gd name="connsiteX3" fmla="*/ 3627913 w 5089275"/>
              <a:gd name="connsiteY3" fmla="*/ 1290858 h 1290858"/>
              <a:gd name="connsiteX4" fmla="*/ 0 w 5089275"/>
              <a:gd name="connsiteY4" fmla="*/ 8324 h 1290858"/>
              <a:gd name="connsiteX0" fmla="*/ 0 w 5023264"/>
              <a:gd name="connsiteY0" fmla="*/ 0 h 1282534"/>
              <a:gd name="connsiteX1" fmla="*/ 5012189 w 5023264"/>
              <a:gd name="connsiteY1" fmla="*/ 0 h 1282534"/>
              <a:gd name="connsiteX2" fmla="*/ 5023264 w 5023264"/>
              <a:gd name="connsiteY2" fmla="*/ 771897 h 1282534"/>
              <a:gd name="connsiteX3" fmla="*/ 3627913 w 5023264"/>
              <a:gd name="connsiteY3" fmla="*/ 1282534 h 1282534"/>
              <a:gd name="connsiteX4" fmla="*/ 0 w 5023264"/>
              <a:gd name="connsiteY4" fmla="*/ 0 h 1282534"/>
              <a:gd name="connsiteX0" fmla="*/ 0 w 5027905"/>
              <a:gd name="connsiteY0" fmla="*/ 8324 h 1290858"/>
              <a:gd name="connsiteX1" fmla="*/ 5027598 w 5027905"/>
              <a:gd name="connsiteY1" fmla="*/ 0 h 1290858"/>
              <a:gd name="connsiteX2" fmla="*/ 5023264 w 5027905"/>
              <a:gd name="connsiteY2" fmla="*/ 780221 h 1290858"/>
              <a:gd name="connsiteX3" fmla="*/ 3627913 w 5027905"/>
              <a:gd name="connsiteY3" fmla="*/ 1290858 h 1290858"/>
              <a:gd name="connsiteX4" fmla="*/ 0 w 5027905"/>
              <a:gd name="connsiteY4" fmla="*/ 8324 h 12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7905" h="1290858">
                <a:moveTo>
                  <a:pt x="0" y="8324"/>
                </a:moveTo>
                <a:lnTo>
                  <a:pt x="5027598" y="0"/>
                </a:lnTo>
                <a:cubicBezTo>
                  <a:pt x="5029578" y="257299"/>
                  <a:pt x="5021284" y="522922"/>
                  <a:pt x="5023264" y="780221"/>
                </a:cubicBezTo>
                <a:lnTo>
                  <a:pt x="3627913" y="1290858"/>
                </a:lnTo>
                <a:lnTo>
                  <a:pt x="0" y="8324"/>
                </a:lnTo>
                <a:close/>
              </a:path>
            </a:pathLst>
          </a:custGeom>
          <a:gradFill flip="none" rotWithShape="1">
            <a:gsLst>
              <a:gs pos="0">
                <a:srgbClr val="5592CE"/>
              </a:gs>
              <a:gs pos="100000">
                <a:srgbClr val="69AD6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7" tIns="45680" rIns="91357" bIns="45680" rtlCol="0" anchor="ctr"/>
          <a:lstStyle/>
          <a:p>
            <a:pPr algn="ctr" defTabSz="535979"/>
            <a:endParaRPr lang="ru-RU" sz="1100">
              <a:solidFill>
                <a:prstClr val="white"/>
              </a:solidFill>
            </a:endParaRPr>
          </a:p>
        </p:txBody>
      </p:sp>
      <p:pic>
        <p:nvPicPr>
          <p:cNvPr id="13" name="Picture 2" descr="D:\Малова\Жилье_лого_чб_контур_ле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0" y="-548636"/>
            <a:ext cx="1981347" cy="24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8033" y="403348"/>
            <a:ext cx="3509841" cy="615472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pPr defTabSz="535979"/>
            <a:r>
              <a:rPr lang="ru-RU" sz="17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истекший период </a:t>
            </a:r>
          </a:p>
          <a:p>
            <a:pPr defTabSz="535979"/>
            <a:r>
              <a:rPr lang="ru-RU" sz="1700" b="1" dirty="0">
                <a:solidFill>
                  <a:srgbClr val="1F497D">
                    <a:lumMod val="75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2021 года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7" y="76214"/>
            <a:ext cx="822758" cy="9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020231" y="2659897"/>
            <a:ext cx="2652294" cy="9312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 lIns="53611" tIns="26804" rIns="53611" bIns="26804">
            <a:spAutoFit/>
          </a:bodyPr>
          <a:lstStyle/>
          <a:p>
            <a:pPr algn="ctr" defTabSz="535979"/>
            <a:r>
              <a:rPr lang="ru-RU" sz="1900" dirty="0" err="1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Контрактование</a:t>
            </a:r>
            <a:r>
              <a:rPr lang="ru-RU" sz="19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этапа 2021 года по состоянию на 01.02.2022 – </a:t>
            </a:r>
            <a:r>
              <a:rPr lang="ru-RU" sz="19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92,7</a:t>
            </a: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%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3159" y="64793"/>
            <a:ext cx="3881140" cy="954027"/>
          </a:xfrm>
          <a:prstGeom prst="rect">
            <a:avLst/>
          </a:prstGeom>
          <a:noFill/>
        </p:spPr>
        <p:txBody>
          <a:bodyPr wrap="square" lIns="91357" tIns="45680" rIns="91357" bIns="45680" rtlCol="0">
            <a:spAutoFit/>
          </a:bodyPr>
          <a:lstStyle/>
          <a:p>
            <a:pPr algn="r" defTabSz="535979"/>
            <a:r>
              <a:rPr lang="ru-RU" sz="1400" b="1" dirty="0">
                <a:solidFill>
                  <a:srgbClr val="EEECE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Федеральный проект</a:t>
            </a:r>
          </a:p>
          <a:p>
            <a:pPr algn="r" defTabSz="535979"/>
            <a:r>
              <a:rPr lang="ru-RU" sz="1400" b="1" dirty="0">
                <a:solidFill>
                  <a:srgbClr val="EEECE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«Обеспечение устойчивого сокращения непригодного для проживания </a:t>
            </a:r>
          </a:p>
          <a:p>
            <a:pPr algn="r" defTabSz="535979"/>
            <a:r>
              <a:rPr lang="ru-RU" sz="1400" b="1" dirty="0">
                <a:solidFill>
                  <a:srgbClr val="EEECE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жилищного фонда»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2066681" y="4533123"/>
            <a:ext cx="42152" cy="107722"/>
          </a:xfrm>
          <a:prstGeom prst="rect">
            <a:avLst/>
          </a:prstGeom>
          <a:noFill/>
        </p:spPr>
        <p:txBody>
          <a:bodyPr wrap="none" lIns="21106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35979"/>
            <a:r>
              <a:rPr lang="ru-RU" sz="7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9" name="TextBox 5"/>
          <p:cNvSpPr txBox="1"/>
          <p:nvPr/>
        </p:nvSpPr>
        <p:spPr>
          <a:xfrm>
            <a:off x="3083456" y="4348457"/>
            <a:ext cx="569539" cy="292388"/>
          </a:xfrm>
          <a:prstGeom prst="rect">
            <a:avLst/>
          </a:prstGeom>
          <a:noFill/>
        </p:spPr>
        <p:txBody>
          <a:bodyPr wrap="none" lIns="21106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35979"/>
            <a:r>
              <a:rPr lang="ru-RU" sz="19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0,157</a:t>
            </a:r>
            <a:endParaRPr lang="ru-RU" sz="700" b="1" dirty="0">
              <a:solidFill>
                <a:srgbClr val="FF0000"/>
              </a:solidFill>
            </a:endParaRPr>
          </a:p>
        </p:txBody>
      </p:sp>
      <p:sp>
        <p:nvSpPr>
          <p:cNvPr id="40" name="TextBox 5"/>
          <p:cNvSpPr txBox="1"/>
          <p:nvPr/>
        </p:nvSpPr>
        <p:spPr>
          <a:xfrm>
            <a:off x="4068049" y="3136612"/>
            <a:ext cx="569539" cy="292388"/>
          </a:xfrm>
          <a:prstGeom prst="rect">
            <a:avLst/>
          </a:prstGeom>
          <a:noFill/>
        </p:spPr>
        <p:txBody>
          <a:bodyPr wrap="none" lIns="21106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35979"/>
            <a:r>
              <a:rPr lang="ru-RU" sz="19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22,58</a:t>
            </a:r>
            <a:endParaRPr lang="ru-RU" sz="700" b="1" dirty="0">
              <a:solidFill>
                <a:srgbClr val="FF0000"/>
              </a:solidFill>
            </a:endParaRPr>
          </a:p>
        </p:txBody>
      </p:sp>
      <p:sp>
        <p:nvSpPr>
          <p:cNvPr id="41" name="TextBox 5"/>
          <p:cNvSpPr txBox="1"/>
          <p:nvPr/>
        </p:nvSpPr>
        <p:spPr>
          <a:xfrm>
            <a:off x="2817863" y="6031986"/>
            <a:ext cx="970611" cy="184666"/>
          </a:xfrm>
          <a:prstGeom prst="rect">
            <a:avLst/>
          </a:prstGeom>
          <a:noFill/>
        </p:spPr>
        <p:txBody>
          <a:bodyPr wrap="none" lIns="21106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35979"/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Тыс. граждан</a:t>
            </a:r>
          </a:p>
        </p:txBody>
      </p:sp>
      <p:sp>
        <p:nvSpPr>
          <p:cNvPr id="42" name="TextBox 5"/>
          <p:cNvSpPr txBox="1"/>
          <p:nvPr/>
        </p:nvSpPr>
        <p:spPr>
          <a:xfrm>
            <a:off x="4004571" y="6031986"/>
            <a:ext cx="696497" cy="184666"/>
          </a:xfrm>
          <a:prstGeom prst="rect">
            <a:avLst/>
          </a:prstGeom>
          <a:noFill/>
        </p:spPr>
        <p:txBody>
          <a:bodyPr wrap="none" lIns="21106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35979"/>
            <a:r>
              <a:rPr lang="ru-RU" sz="12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Тыс. </a:t>
            </a:r>
            <a:r>
              <a:rPr lang="ru-RU" sz="1200" b="1" dirty="0" err="1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кв.м</a:t>
            </a:r>
            <a:endParaRPr lang="ru-RU" sz="1200" b="1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281A5F-E6DF-4E45-9001-B6F0155D4A38}"/>
              </a:ext>
            </a:extLst>
          </p:cNvPr>
          <p:cNvSpPr txBox="1"/>
          <p:nvPr/>
        </p:nvSpPr>
        <p:spPr>
          <a:xfrm>
            <a:off x="1305160" y="1408353"/>
            <a:ext cx="4126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Общая реализация по программам региона: </a:t>
            </a:r>
          </a:p>
        </p:txBody>
      </p:sp>
    </p:spTree>
    <p:extLst>
      <p:ext uri="{BB962C8B-B14F-4D97-AF65-F5344CB8AC3E}">
        <p14:creationId xmlns:p14="http://schemas.microsoft.com/office/powerpoint/2010/main" val="255528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13768</TotalTime>
  <Words>254</Words>
  <Application>Microsoft Office PowerPoint</Application>
  <PresentationFormat>Лист A4 (210x297 мм)</PresentationFormat>
  <Paragraphs>54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Roboto</vt:lpstr>
      <vt:lpstr>Calibri</vt:lpstr>
      <vt:lpstr>Arial</vt:lpstr>
      <vt:lpstr>Roboto Medium</vt:lpstr>
      <vt:lpstr>PT Astra Serif</vt:lpstr>
      <vt:lpstr>Office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Янкаускиене Лилия Рифкатовна</dc:creator>
  <cp:lastModifiedBy>User</cp:lastModifiedBy>
  <cp:revision>413</cp:revision>
  <cp:lastPrinted>2021-12-10T09:32:19Z</cp:lastPrinted>
  <dcterms:created xsi:type="dcterms:W3CDTF">2020-05-27T08:44:21Z</dcterms:created>
  <dcterms:modified xsi:type="dcterms:W3CDTF">2022-02-16T09:05:35Z</dcterms:modified>
</cp:coreProperties>
</file>