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0"/>
  </p:notesMasterIdLst>
  <p:handoutMasterIdLst>
    <p:handoutMasterId r:id="rId11"/>
  </p:handoutMasterIdLst>
  <p:sldIdLst>
    <p:sldId id="259" r:id="rId3"/>
    <p:sldId id="325" r:id="rId4"/>
    <p:sldId id="298" r:id="rId5"/>
    <p:sldId id="328" r:id="rId6"/>
    <p:sldId id="326" r:id="rId7"/>
    <p:sldId id="327" r:id="rId8"/>
    <p:sldId id="261" r:id="rId9"/>
  </p:sldIdLst>
  <p:sldSz cx="8640763" cy="4864100"/>
  <p:notesSz cx="6813550" cy="9945688"/>
  <p:defaultTextStyle>
    <a:defPPr>
      <a:defRPr lang="ru-RU"/>
    </a:defPPr>
    <a:lvl1pPr marL="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">
          <p15:clr>
            <a:srgbClr val="A4A3A4"/>
          </p15:clr>
        </p15:guide>
        <p15:guide id="2" orient="horz" pos="2704">
          <p15:clr>
            <a:srgbClr val="A4A3A4"/>
          </p15:clr>
        </p15:guide>
        <p15:guide id="3" orient="horz" pos="656">
          <p15:clr>
            <a:srgbClr val="A4A3A4"/>
          </p15:clr>
        </p15:guide>
        <p15:guide id="4" orient="horz" pos="2856">
          <p15:clr>
            <a:srgbClr val="A4A3A4"/>
          </p15:clr>
        </p15:guide>
        <p15:guide id="5" pos="556">
          <p15:clr>
            <a:srgbClr val="A4A3A4"/>
          </p15:clr>
        </p15:guide>
        <p15:guide id="6" pos="5206">
          <p15:clr>
            <a:srgbClr val="A4A3A4"/>
          </p15:clr>
        </p15:guide>
        <p15:guide id="7" pos="4903">
          <p15:clr>
            <a:srgbClr val="A4A3A4"/>
          </p15:clr>
        </p15:guide>
        <p15:guide id="8" pos="4352">
          <p15:clr>
            <a:srgbClr val="A4A3A4"/>
          </p15:clr>
        </p15:guide>
        <p15:guide id="9" pos="1090">
          <p15:clr>
            <a:srgbClr val="A4A3A4"/>
          </p15:clr>
        </p15:guide>
        <p15:guide id="10" pos="1644">
          <p15:clr>
            <a:srgbClr val="A4A3A4"/>
          </p15:clr>
        </p15:guide>
        <p15:guide id="11" pos="2177">
          <p15:clr>
            <a:srgbClr val="A4A3A4"/>
          </p15:clr>
        </p15:guide>
        <p15:guide id="12" pos="3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FF"/>
    <a:srgbClr val="00B2A9"/>
    <a:srgbClr val="003990"/>
    <a:srgbClr val="0077C8"/>
    <a:srgbClr val="007DC5"/>
    <a:srgbClr val="78D28C"/>
    <a:srgbClr val="008C6E"/>
    <a:srgbClr val="00A0C3"/>
    <a:srgbClr val="64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1596" autoAdjust="0"/>
  </p:normalViewPr>
  <p:slideViewPr>
    <p:cSldViewPr snapToGrid="0" snapToObjects="1">
      <p:cViewPr varScale="1">
        <p:scale>
          <a:sx n="147" d="100"/>
          <a:sy n="147" d="100"/>
        </p:scale>
        <p:origin x="816" y="114"/>
      </p:cViewPr>
      <p:guideLst>
        <p:guide orient="horz" pos="1135"/>
        <p:guide orient="horz" pos="2704"/>
        <p:guide orient="horz" pos="656"/>
        <p:guide orient="horz" pos="2856"/>
        <p:guide pos="556"/>
        <p:guide pos="5206"/>
        <p:guide pos="4903"/>
        <p:guide pos="4352"/>
        <p:guide pos="1090"/>
        <p:guide pos="1644"/>
        <p:guide pos="2177"/>
        <p:guide pos="313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DC8C-FB53-D447-B0D9-50209C54FDB0}" type="datetimeFigureOut">
              <a:rPr lang="en-US">
                <a:latin typeface="Arial"/>
              </a:rPr>
              <a:pPr/>
              <a:t>11/26/2021</a:t>
            </a:fld>
            <a:endParaRPr lang="ru-RU" dirty="0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1F39-AFA8-774D-9C68-1C82B123D822}" type="slidenum">
              <a:rPr>
                <a:latin typeface="Arial"/>
              </a:rPr>
              <a:pPr/>
              <a:t>‹#›</a:t>
            </a:fld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01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CD8824B-23D5-184A-9210-A58AFA5F11DA}" type="datetimeFigureOut">
              <a:rPr lang="bg-BG"/>
              <a:pPr/>
              <a:t>26.11.2021 г.</a:t>
            </a:fld>
            <a:endParaRPr lang="bg-B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23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8FE1FC3-A3BE-454D-AC1E-495B6B709B3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18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7" y="4723924"/>
            <a:ext cx="5451477" cy="4475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/>
          <a:p>
            <a:endParaRPr altLang="ru-RU" dirty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8680" y="9447847"/>
            <a:ext cx="2953280" cy="496250"/>
          </a:xfrm>
          <a:prstGeom prst="rect">
            <a:avLst/>
          </a:prstGeom>
          <a:noFill/>
          <a:extLst/>
        </p:spPr>
        <p:txBody>
          <a:bodyPr lIns="91238" tIns="45619" rIns="91238" bIns="45619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314" indent="-28435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406" indent="-22748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2368" indent="-22748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7331" indent="-22748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2293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7256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2218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181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9BC263-F7B3-4AC3-9890-EB3D19DACD0E}" type="slidenum">
              <a:rPr lang="ru-RU" altLang="ru-RU">
                <a:solidFill>
                  <a:prstClr val="black"/>
                </a:solidFill>
                <a:latin typeface="Calibri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alt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05832" y="3556249"/>
            <a:ext cx="2371670" cy="258968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fld id="{80E8CCE0-1E2A-4DCB-9287-1EB2D0346AAD}" type="datetime4">
              <a:rPr lang="ru-RU" smtClean="0"/>
              <a:pPr/>
              <a:t>26 ноября 2021 г.</a:t>
            </a:fld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611" y="345064"/>
            <a:ext cx="990854" cy="10386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700003" y="1620211"/>
            <a:ext cx="5083513" cy="1661160"/>
          </a:xfrm>
        </p:spPr>
        <p:txBody>
          <a:bodyPr>
            <a:noAutofit/>
          </a:bodyPr>
          <a:lstStyle>
            <a:lvl1pPr>
              <a:defRPr sz="3000" cap="all"/>
            </a:lvl1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975225" y="1048840"/>
            <a:ext cx="3665538" cy="3247409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7B38-44CA-4206-A02F-E48598E3311E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008686"/>
            <a:ext cx="2801399" cy="3283839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187778" y="1621367"/>
            <a:ext cx="3076510" cy="2413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5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B163-C7B4-49D2-9DD4-C056FADCB23D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96" y="1782232"/>
            <a:ext cx="2801381" cy="2510368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4984396" y="1816180"/>
            <a:ext cx="3656368" cy="24764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4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FED1-FA07-4B77-8ECF-56416DFC0E1F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1743095" y="1041696"/>
            <a:ext cx="6040421" cy="325083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7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BA81-D16F-4339-B7DC-1A8A0A3D054E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38032" cy="156911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998A-4E83-4F0A-8A20-97524C08EA53}" type="datetime4">
              <a:rPr lang="ru-RU" smtClean="0"/>
              <a:pPr/>
              <a:t>26 ноября 2021 г.</a:t>
            </a:fld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39" y="476826"/>
            <a:ext cx="3403092" cy="81762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700003" y="1620213"/>
            <a:ext cx="5083513" cy="1693531"/>
          </a:xfrm>
        </p:spPr>
        <p:txBody>
          <a:bodyPr/>
          <a:lstStyle>
            <a:lvl1pPr>
              <a:defRPr sz="3000"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88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38032" cy="88149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700003" y="1052468"/>
            <a:ext cx="5083513" cy="2349784"/>
          </a:xfrm>
        </p:spPr>
        <p:txBody>
          <a:bodyPr/>
          <a:lstStyle>
            <a:lvl1pPr>
              <a:defRPr sz="3000"/>
            </a:lvl1pPr>
            <a:lvl2pPr marL="342900" indent="-342900">
              <a:spcBef>
                <a:spcPts val="1200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02" y="283167"/>
            <a:ext cx="411099" cy="4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482-D53A-4AE4-8CD5-3CD02AD01322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5" y="1782233"/>
            <a:ext cx="6034440" cy="251029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20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1B6-2714-4202-94C5-15A5BB612FA0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5" y="1048839"/>
            <a:ext cx="6034440" cy="3243687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95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2372-51E6-4E57-804E-96E3CF49C6AD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782233"/>
            <a:ext cx="2801399" cy="2510292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782233"/>
            <a:ext cx="2793119" cy="2510292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75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DC55-27A7-418C-86F9-19D8902A26DF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011482"/>
            <a:ext cx="280139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658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67B9-7B9B-474A-9DB2-8AFB72FBD00A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1743094" y="1011481"/>
            <a:ext cx="2800333" cy="32810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2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348A-B6F4-4496-A037-43D5A454D42F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1743095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4983183" y="1011481"/>
            <a:ext cx="2800333" cy="32810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8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-1" y="0"/>
            <a:ext cx="8640763" cy="48641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003" y="1620213"/>
            <a:ext cx="5083513" cy="18229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00000" y="3556249"/>
            <a:ext cx="2371670" cy="2589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AAD150-5CE0-4761-BB8D-BA84A7A0EE66}" type="datetime4">
              <a:rPr lang="ru-RU" smtClean="0"/>
              <a:pPr/>
              <a:t>26 ноября 2021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9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</p:sldLayoutIdLst>
  <p:hf hdr="0" ftr="0"/>
  <p:txStyles>
    <p:titleStyle>
      <a:lvl1pPr algn="l" defTabSz="411480" rtl="0" eaLnBrk="1" latinLnBrk="0" hangingPunct="1">
        <a:spcBef>
          <a:spcPct val="0"/>
        </a:spcBef>
        <a:buNone/>
        <a:defRPr sz="18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11480" rtl="0" eaLnBrk="1" latinLnBrk="0" hangingPunct="1">
        <a:spcBef>
          <a:spcPts val="0"/>
        </a:spcBef>
        <a:buFontTx/>
        <a:buNone/>
        <a:defRPr sz="28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11480" rtl="0" eaLnBrk="1" latinLnBrk="0" hangingPunct="1">
        <a:spcBef>
          <a:spcPts val="400"/>
        </a:spcBef>
        <a:buFontTx/>
        <a:buNone/>
        <a:defRPr sz="20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11480" rtl="0" eaLnBrk="1" latinLnBrk="0" hangingPunct="1">
        <a:spcBef>
          <a:spcPts val="600"/>
        </a:spcBef>
        <a:buFontTx/>
        <a:buNone/>
        <a:defRPr sz="12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11480" rtl="0" eaLnBrk="1" latinLnBrk="0" hangingPunct="1">
        <a:spcBef>
          <a:spcPts val="600"/>
        </a:spcBef>
        <a:buFontTx/>
        <a:buNone/>
        <a:defRPr sz="12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11480" rtl="0" eaLnBrk="1" latinLnBrk="0" hangingPunct="1">
        <a:spcBef>
          <a:spcPts val="0"/>
        </a:spcBef>
        <a:buFontTx/>
        <a:buNone/>
        <a:defRPr sz="12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403" y="1058899"/>
            <a:ext cx="6049089" cy="5189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8274" y="1778992"/>
            <a:ext cx="6053216" cy="27024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47648" y="4357382"/>
            <a:ext cx="1339819" cy="258968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9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fld id="{F1581CD7-5FC5-4D7B-A09E-7B5DD8D20226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57946" y="353922"/>
            <a:ext cx="406342" cy="2589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" y="300078"/>
            <a:ext cx="203199" cy="40505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9" y="247303"/>
            <a:ext cx="1005840" cy="502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496303" y="300078"/>
            <a:ext cx="144463" cy="40505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38273" y="665678"/>
            <a:ext cx="6053216" cy="3240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8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1" r:id="rId3"/>
    <p:sldLayoutId id="2147483675" r:id="rId4"/>
    <p:sldLayoutId id="2147483676" r:id="rId5"/>
    <p:sldLayoutId id="2147483677" r:id="rId6"/>
    <p:sldLayoutId id="2147483673" r:id="rId7"/>
    <p:sldLayoutId id="2147483672" r:id="rId8"/>
    <p:sldLayoutId id="2147483678" r:id="rId9"/>
    <p:sldLayoutId id="2147483679" r:id="rId10"/>
  </p:sldLayoutIdLst>
  <p:hf hdr="0" ftr="0"/>
  <p:txStyles>
    <p:titleStyle>
      <a:lvl1pPr algn="l" defTabSz="411480" rtl="0" eaLnBrk="1" latinLnBrk="0" hangingPunct="1">
        <a:spcBef>
          <a:spcPct val="0"/>
        </a:spcBef>
        <a:buNone/>
        <a:defRPr sz="18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11480" rtl="0" eaLnBrk="1" latinLnBrk="0" hangingPunct="1">
        <a:spcBef>
          <a:spcPts val="0"/>
        </a:spcBef>
        <a:buFontTx/>
        <a:buNone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11480" rtl="0" eaLnBrk="1" latinLnBrk="0" hangingPunct="1">
        <a:spcBef>
          <a:spcPts val="0"/>
        </a:spcBef>
        <a:buFontTx/>
        <a:buNone/>
        <a:defRPr sz="13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71450" indent="-171450" algn="l" defTabSz="411480" rtl="0" eaLnBrk="1" latinLnBrk="0" hangingPunct="1">
        <a:spcBef>
          <a:spcPts val="0"/>
        </a:spcBef>
        <a:buSzPct val="80000"/>
        <a:buFont typeface="Lucida Grande"/>
        <a:buChar char="＞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11480" rtl="0" eaLnBrk="1" latinLnBrk="0" hangingPunct="1">
        <a:spcBef>
          <a:spcPts val="0"/>
        </a:spcBef>
        <a:buFontTx/>
        <a:buNone/>
        <a:defRPr sz="16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11480" rtl="0" eaLnBrk="1" latinLnBrk="0" hangingPunct="1">
        <a:spcBef>
          <a:spcPts val="0"/>
        </a:spcBef>
        <a:buFontTx/>
        <a:buNone/>
        <a:defRPr sz="9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43064" y="1782341"/>
            <a:ext cx="6990945" cy="1693531"/>
          </a:xfrm>
        </p:spPr>
        <p:txBody>
          <a:bodyPr>
            <a:normAutofit/>
          </a:bodyPr>
          <a:lstStyle/>
          <a:p>
            <a:endParaRPr lang="ru-RU" b="0" dirty="0"/>
          </a:p>
          <a:p>
            <a:r>
              <a:rPr lang="ru-RU" dirty="0" smtClean="0"/>
              <a:t>Новы	е меры поддержки </a:t>
            </a:r>
            <a:r>
              <a:rPr lang="ru-RU" dirty="0"/>
              <a:t>СОНКО: как ими воспользоваться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7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890"/>
            <a:ext cx="4969939" cy="14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3"/>
          <p:cNvSpPr txBox="1">
            <a:spLocks noChangeArrowheads="1"/>
          </p:cNvSpPr>
          <p:nvPr/>
        </p:nvSpPr>
        <p:spPr bwMode="auto">
          <a:xfrm>
            <a:off x="2490220" y="3864257"/>
            <a:ext cx="2754243" cy="262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2499221" y="2922964"/>
            <a:ext cx="237021" cy="13705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19" y="2228254"/>
            <a:ext cx="900079" cy="185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66" tIns="38583" rIns="77166" bIns="38583"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3" name="Прямоугольник 21"/>
          <p:cNvSpPr>
            <a:spLocks noChangeArrowheads="1"/>
          </p:cNvSpPr>
          <p:nvPr/>
        </p:nvSpPr>
        <p:spPr bwMode="auto">
          <a:xfrm>
            <a:off x="1054594" y="2432050"/>
            <a:ext cx="7077625" cy="2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/>
          <a:p>
            <a:pPr eaLnBrk="0" hangingPunct="0"/>
            <a:endParaRPr lang="ru-RU" altLang="ru-RU" sz="13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7929048" y="353922"/>
            <a:ext cx="406342" cy="25896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A83A2C4-EAEE-0541-80F0-7D439BD8E73A}" type="slidenum">
              <a:rPr lang="ru-RU" sz="2000">
                <a:solidFill>
                  <a:srgbClr val="00B2A9"/>
                </a:solidFill>
                <a:latin typeface="Arial"/>
                <a:cs typeface="Arial"/>
              </a:rPr>
              <a:pPr algn="r"/>
              <a:t>2</a:t>
            </a:fld>
            <a:endParaRPr lang="ru-RU" sz="20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76781"/>
            <a:ext cx="6034423" cy="3187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постановлением Правительства Российской Федерации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сентября 2021 г. № 1513 «Об утверждении Правил предоставления в 2021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субсидий субъектам малого и среднего предпринимательства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ориентированным некоммерческим организациям, ведущим деятельность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образованиях, в наибольшей степени пострадавших в условиях ухудшения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распространения новой коронавирусной инфекции»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в размере 1 МРОТ на каждого сотрудника, предоставляемая за период нерабочих дней с 30 октября 2021 г. по 7 ноября 2021 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включенных в реестр № 1 или в реестр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на 1 июля 2021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27 февраля 2021 г. № 279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2021 году юридическим лицам и индивидуальным предпринимателям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предпринимательской деятельности»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субсидии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ФОТ 3.0 для СОНКО, включенных в реестр № 1 или в реестр №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8081454" y="362389"/>
            <a:ext cx="406342" cy="25896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A83A2C4-EAEE-0541-80F0-7D439BD8E73A}" type="slidenum">
              <a:rPr lang="ru-RU" sz="2000">
                <a:solidFill>
                  <a:srgbClr val="00B2A9"/>
                </a:solidFill>
                <a:latin typeface="Arial"/>
                <a:cs typeface="Arial"/>
              </a:rPr>
              <a:pPr algn="r"/>
              <a:t>3</a:t>
            </a:fld>
            <a:endParaRPr lang="ru-RU" sz="20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итоги (на 18 ноября 2021 г.)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 реестрах на 1 июля 2021 г. порядка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42 600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2021 г. подали заявления на получение субсидии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9563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 (около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НКО в реестрах) получили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189 118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воспользоваться мерами поддержки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11286" y="1011482"/>
            <a:ext cx="4364476" cy="3281044"/>
          </a:xfrm>
        </p:spPr>
        <p:txBody>
          <a:bodyPr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Сколько?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МРОТ – 12792 рубля на 1 сотрудника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Сроки, в которые можно потратить средства гранта,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(т.е. есть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потратить полученные деньги в 2021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гранта могут быть потрачены на любые нужды организации: заработная плата, оплата счетов, предоставление услуг, оборудование и т.д.. Это зависит от потребностей.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делать отчисления в фонды социального страхования со средств, полученных за нерабочие дни в размере МРОТ на каждого сотрудника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 1 ноября по 15 декабря 2021 года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получить?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nalog.ru: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заявление в личном кабинете юридического лица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заявление на сайте и  отправить в электронном виде по ТКС или распечатать и отправить </a:t>
            </a:r>
          </a:p>
          <a:p>
            <a:pPr marL="342900" indent="-342900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придут в течение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рабочих дней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15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 право на поддержку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1B6-2714-4202-94C5-15A5BB612FA0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8" y="972927"/>
            <a:ext cx="7989122" cy="36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 право на поддержку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1B6-2714-4202-94C5-15A5BB612FA0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68" y="1693133"/>
            <a:ext cx="5196830" cy="2923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4" y="920681"/>
            <a:ext cx="3477413" cy="28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3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00003" y="1763088"/>
            <a:ext cx="5083513" cy="1693531"/>
          </a:xfrm>
        </p:spPr>
        <p:txBody>
          <a:bodyPr/>
          <a:lstStyle/>
          <a:p>
            <a:r>
              <a:rPr lang="ru-RU" dirty="0"/>
              <a:t>благодарю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68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410</Words>
  <Application>Microsoft Office PowerPoint</Application>
  <PresentationFormat>Произвольный</PresentationFormat>
  <Paragraphs>42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Grande</vt:lpstr>
      <vt:lpstr>Stem</vt:lpstr>
      <vt:lpstr>Stem Medium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Евлампиева Татьяна Валерьевна</cp:lastModifiedBy>
  <cp:revision>381</cp:revision>
  <cp:lastPrinted>2017-12-14T21:04:52Z</cp:lastPrinted>
  <dcterms:created xsi:type="dcterms:W3CDTF">2017-03-17T15:04:39Z</dcterms:created>
  <dcterms:modified xsi:type="dcterms:W3CDTF">2021-11-26T15:11:22Z</dcterms:modified>
</cp:coreProperties>
</file>