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73" r:id="rId4"/>
    <p:sldId id="257" r:id="rId5"/>
    <p:sldId id="271" r:id="rId6"/>
    <p:sldId id="276" r:id="rId7"/>
    <p:sldId id="279" r:id="rId8"/>
    <p:sldId id="280" r:id="rId9"/>
    <p:sldId id="281" r:id="rId10"/>
    <p:sldId id="282" r:id="rId11"/>
    <p:sldId id="283" r:id="rId12"/>
    <p:sldId id="293" r:id="rId13"/>
    <p:sldId id="291" r:id="rId14"/>
    <p:sldId id="286" r:id="rId15"/>
    <p:sldId id="287" r:id="rId16"/>
    <p:sldId id="288" r:id="rId17"/>
    <p:sldId id="289" r:id="rId18"/>
    <p:sldId id="290" r:id="rId19"/>
    <p:sldId id="268" r:id="rId20"/>
  </p:sldIdLst>
  <p:sldSz cx="10693400" cy="7562850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8DF092-503D-4D99-8FA1-48D255CCFFA9}">
          <p14:sldIdLst>
            <p14:sldId id="256"/>
            <p14:sldId id="270"/>
            <p14:sldId id="273"/>
            <p14:sldId id="257"/>
            <p14:sldId id="271"/>
            <p14:sldId id="276"/>
            <p14:sldId id="279"/>
            <p14:sldId id="280"/>
            <p14:sldId id="281"/>
            <p14:sldId id="282"/>
            <p14:sldId id="283"/>
            <p14:sldId id="293"/>
            <p14:sldId id="291"/>
            <p14:sldId id="286"/>
            <p14:sldId id="287"/>
            <p14:sldId id="288"/>
            <p14:sldId id="289"/>
            <p14:sldId id="290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624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Relationship Id="rId2" Type="http://schemas.microsoft.com/office/2011/relationships/chartStyle" Target="style13.xml"/><Relationship Id="rId3" Type="http://schemas.microsoft.com/office/2011/relationships/chartColorStyle" Target="colors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Relationship Id="rId2" Type="http://schemas.microsoft.com/office/2011/relationships/chartStyle" Target="style14.xml"/><Relationship Id="rId3" Type="http://schemas.microsoft.com/office/2011/relationships/chartColorStyle" Target="colors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Relationship Id="rId2" Type="http://schemas.microsoft.com/office/2011/relationships/chartStyle" Target="style15.xml"/><Relationship Id="rId3" Type="http://schemas.microsoft.com/office/2011/relationships/chartColorStyle" Target="colors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Relationship Id="rId2" Type="http://schemas.microsoft.com/office/2011/relationships/chartStyle" Target="style16.xml"/><Relationship Id="rId3" Type="http://schemas.microsoft.com/office/2011/relationships/chartColorStyle" Target="colors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Relationship Id="rId2" Type="http://schemas.microsoft.com/office/2011/relationships/chartStyle" Target="style17.xml"/><Relationship Id="rId3" Type="http://schemas.microsoft.com/office/2011/relationships/chartColorStyle" Target="colors1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Relationship Id="rId2" Type="http://schemas.microsoft.com/office/2011/relationships/chartStyle" Target="style18.xml"/><Relationship Id="rId3" Type="http://schemas.microsoft.com/office/2011/relationships/chartColorStyle" Target="colors1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Relationship Id="rId2" Type="http://schemas.microsoft.com/office/2011/relationships/chartStyle" Target="style19.xml"/><Relationship Id="rId3" Type="http://schemas.microsoft.com/office/2011/relationships/chartColorStyle" Target="colors1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Relationship Id="rId2" Type="http://schemas.microsoft.com/office/2011/relationships/chartStyle" Target="style20.xml"/><Relationship Id="rId3" Type="http://schemas.microsoft.com/office/2011/relationships/chartColorStyle" Target="colors2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856781736678325"/>
          <c:y val="0.0"/>
          <c:w val="0.825712000019862"/>
          <c:h val="1.0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 населенного пункта (число проживающих)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27-463A-9A61-C675D22D50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27-463A-9A61-C675D22D50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27-463A-9A61-C675D22D50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27-463A-9A61-C675D22D50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27-463A-9A61-C675D22D50F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 100</c:v>
                </c:pt>
                <c:pt idx="1">
                  <c:v>от 100 до 2000</c:v>
                </c:pt>
                <c:pt idx="2">
                  <c:v>от 2001 до 5000</c:v>
                </c:pt>
                <c:pt idx="3">
                  <c:v>от 5001 до 10000</c:v>
                </c:pt>
                <c:pt idx="4">
                  <c:v>свыше 10000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810.0</c:v>
                </c:pt>
                <c:pt idx="1">
                  <c:v>6603.0</c:v>
                </c:pt>
                <c:pt idx="2">
                  <c:v>2680.0</c:v>
                </c:pt>
                <c:pt idx="3">
                  <c:v>1119.0</c:v>
                </c:pt>
                <c:pt idx="4">
                  <c:v>2660.0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4-42BC-BA0E-92D1146F832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0774088595816237"/>
          <c:y val="0.852377109020972"/>
          <c:w val="0.848822133534678"/>
          <c:h val="0.1476228500325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981958892657181"/>
          <c:y val="0.0351312997751044"/>
          <c:w val="0.878846952444241"/>
          <c:h val="0.78866699978951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 часа в неделю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3"/>
              <c:layout>
                <c:manualLayout>
                  <c:x val="-0.0321925327948022"/>
                  <c:y val="-0.0447125633501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89A-48DC-9B8D-E602BA04B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 14 лет</c:v>
                </c:pt>
                <c:pt idx="1">
                  <c:v>15-30 лет</c:v>
                </c:pt>
                <c:pt idx="2">
                  <c:v>30-60 лет</c:v>
                </c:pt>
                <c:pt idx="3">
                  <c:v>более 60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173.0</c:v>
                </c:pt>
                <c:pt idx="1">
                  <c:v>524.0</c:v>
                </c:pt>
                <c:pt idx="2">
                  <c:v>2225.0</c:v>
                </c:pt>
                <c:pt idx="3">
                  <c:v>161.0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9A-48DC-9B8D-E602BA04B2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1-3 часа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3"/>
              <c:layout>
                <c:manualLayout>
                  <c:x val="-0.0111435690443546"/>
                  <c:y val="-0.0958126357502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89A-48DC-9B8D-E602BA04B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 14 лет</c:v>
                </c:pt>
                <c:pt idx="1">
                  <c:v>15-30 лет</c:v>
                </c:pt>
                <c:pt idx="2">
                  <c:v>30-60 лет</c:v>
                </c:pt>
                <c:pt idx="3">
                  <c:v>более 60 лет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280.0</c:v>
                </c:pt>
                <c:pt idx="1">
                  <c:v>1252.0</c:v>
                </c:pt>
                <c:pt idx="2">
                  <c:v>2407.0</c:v>
                </c:pt>
                <c:pt idx="3">
                  <c:v>122.0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9A-48DC-9B8D-E602BA04B2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3-6 часов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3"/>
              <c:layout>
                <c:manualLayout>
                  <c:x val="0.0173344407356627"/>
                  <c:y val="-0.0958126357502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89A-48DC-9B8D-E602BA04B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 14 лет</c:v>
                </c:pt>
                <c:pt idx="1">
                  <c:v>15-30 лет</c:v>
                </c:pt>
                <c:pt idx="2">
                  <c:v>30-60 лет</c:v>
                </c:pt>
                <c:pt idx="3">
                  <c:v>более 60 лет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178.0</c:v>
                </c:pt>
                <c:pt idx="1">
                  <c:v>759.0</c:v>
                </c:pt>
                <c:pt idx="2">
                  <c:v>1038.0</c:v>
                </c:pt>
                <c:pt idx="3">
                  <c:v>58.0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9A-48DC-9B8D-E602BA04B20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более 6 часов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.0363103886629248"/>
                  <c:y val="-0.00958126357502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89A-48DC-9B8D-E602BA04B206}"/>
                </c:ext>
              </c:extLst>
            </c:dLbl>
            <c:dLbl>
              <c:idx val="3"/>
              <c:layout>
                <c:manualLayout>
                  <c:x val="0.0284780097800173"/>
                  <c:y val="-0.00958126357502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89A-48DC-9B8D-E602BA04B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 14 лет</c:v>
                </c:pt>
                <c:pt idx="1">
                  <c:v>15-30 лет</c:v>
                </c:pt>
                <c:pt idx="2">
                  <c:v>30-60 лет</c:v>
                </c:pt>
                <c:pt idx="3">
                  <c:v>более 60 лет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128.0</c:v>
                </c:pt>
                <c:pt idx="1">
                  <c:v>489.0</c:v>
                </c:pt>
                <c:pt idx="2">
                  <c:v>505.0</c:v>
                </c:pt>
                <c:pt idx="3">
                  <c:v>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9A-48DC-9B8D-E602BA04B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81795656"/>
        <c:axId val="-2081792040"/>
        <c:axId val="0"/>
      </c:bar3DChart>
      <c:catAx>
        <c:axId val="-2081795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1792040"/>
        <c:crosses val="autoZero"/>
        <c:auto val="1"/>
        <c:lblAlgn val="ctr"/>
        <c:lblOffset val="100"/>
        <c:noMultiLvlLbl val="0"/>
      </c:catAx>
      <c:valAx>
        <c:axId val="-2081792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1795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EC-4587-A7CF-5060B58C28B6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EC-4587-A7CF-5060B58C28B6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EC-4587-A7CF-5060B58C28B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EC-4587-A7CF-5060B58C28B6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3EC-4587-A7CF-5060B58C28B6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3EC-4587-A7CF-5060B58C28B6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3EC-4587-A7CF-5060B58C28B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3EC-4587-A7CF-5060B58C28B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3EC-4587-A7CF-5060B58C28B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3EC-4587-A7CF-5060B58C28B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3EC-4587-A7CF-5060B58C28B6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3EC-4587-A7CF-5060B58C28B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3EC-4587-A7CF-5060B58C28B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Другое</c:v>
                </c:pt>
                <c:pt idx="1">
                  <c:v>Занятия на тренажерах</c:v>
                </c:pt>
                <c:pt idx="2">
                  <c:v>Гимнастика</c:v>
                </c:pt>
                <c:pt idx="3">
                  <c:v>Воркаут</c:v>
                </c:pt>
                <c:pt idx="4">
                  <c:v>Велосипедный спорт</c:v>
                </c:pt>
                <c:pt idx="5">
                  <c:v>Лыжные виды спорта</c:v>
                </c:pt>
                <c:pt idx="6">
                  <c:v>Конный спорт</c:v>
                </c:pt>
                <c:pt idx="7">
                  <c:v>Плавание</c:v>
                </c:pt>
                <c:pt idx="8">
                  <c:v>Хоккей</c:v>
                </c:pt>
                <c:pt idx="9">
                  <c:v>Баскетбол</c:v>
                </c:pt>
                <c:pt idx="10">
                  <c:v>Волейбол</c:v>
                </c:pt>
                <c:pt idx="11">
                  <c:v>Футбол</c:v>
                </c:pt>
                <c:pt idx="12">
                  <c:v>Тяжелая атлетика</c:v>
                </c:pt>
                <c:pt idx="13">
                  <c:v>Легкая атлетика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2365.0</c:v>
                </c:pt>
                <c:pt idx="1">
                  <c:v>4240.0</c:v>
                </c:pt>
                <c:pt idx="2">
                  <c:v>1625.0</c:v>
                </c:pt>
                <c:pt idx="3">
                  <c:v>813.0</c:v>
                </c:pt>
                <c:pt idx="4">
                  <c:v>1773.0</c:v>
                </c:pt>
                <c:pt idx="5">
                  <c:v>2718.0</c:v>
                </c:pt>
                <c:pt idx="6">
                  <c:v>412.0</c:v>
                </c:pt>
                <c:pt idx="7">
                  <c:v>1624.0</c:v>
                </c:pt>
                <c:pt idx="8">
                  <c:v>2045.0</c:v>
                </c:pt>
                <c:pt idx="9">
                  <c:v>4793.0</c:v>
                </c:pt>
                <c:pt idx="10">
                  <c:v>6833.0</c:v>
                </c:pt>
                <c:pt idx="11">
                  <c:v>8539.0</c:v>
                </c:pt>
                <c:pt idx="12">
                  <c:v>1069.0</c:v>
                </c:pt>
                <c:pt idx="13">
                  <c:v>4063.0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3EC-4587-A7CF-5060B58C2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1711384"/>
        <c:axId val="-2081715304"/>
      </c:barChart>
      <c:valAx>
        <c:axId val="-20817153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1711384"/>
        <c:crosses val="autoZero"/>
        <c:crossBetween val="between"/>
      </c:valAx>
      <c:catAx>
        <c:axId val="-2081711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1715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70B-4F29-8BEC-997862E2DA8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0B-4F29-8BEC-997862E2DA8E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70B-4F29-8BEC-997862E2DA8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0B-4F29-8BEC-997862E2DA8E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0B-4F29-8BEC-997862E2DA8E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0B-4F29-8BEC-997862E2DA8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70B-4F29-8BEC-997862E2DA8E}"/>
              </c:ext>
            </c:extLst>
          </c:dPt>
          <c:cat>
            <c:strRef>
              <c:f>Лист1!$A$2:$A$8</c:f>
              <c:strCache>
                <c:ptCount val="7"/>
                <c:pt idx="0">
                  <c:v>Бокс</c:v>
                </c:pt>
                <c:pt idx="1">
                  <c:v>Спортивная борьба</c:v>
                </c:pt>
                <c:pt idx="2">
                  <c:v>Другие виды единоборств</c:v>
                </c:pt>
                <c:pt idx="3">
                  <c:v>Интеллектуальные виды спорта</c:v>
                </c:pt>
                <c:pt idx="4">
                  <c:v>Скандинавская ходьба, прогулки</c:v>
                </c:pt>
                <c:pt idx="5">
                  <c:v>Настольный теннис</c:v>
                </c:pt>
                <c:pt idx="6">
                  <c:v>Спортивное ориентирование, спортивный туризм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600.0</c:v>
                </c:pt>
                <c:pt idx="1">
                  <c:v>400.0</c:v>
                </c:pt>
                <c:pt idx="2">
                  <c:v>800.0</c:v>
                </c:pt>
                <c:pt idx="3">
                  <c:v>300.0</c:v>
                </c:pt>
                <c:pt idx="4">
                  <c:v>400.0</c:v>
                </c:pt>
                <c:pt idx="5">
                  <c:v>200.0</c:v>
                </c:pt>
                <c:pt idx="6">
                  <c:v>400.0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4-42BC-BA0E-92D1146F8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1630440"/>
        <c:axId val="-2081634440"/>
      </c:barChart>
      <c:valAx>
        <c:axId val="-20816344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1630440"/>
        <c:crosses val="autoZero"/>
        <c:crossBetween val="between"/>
      </c:valAx>
      <c:catAx>
        <c:axId val="-2081630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1634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70B-4F29-8BEC-997862E2DA8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0B-4F29-8BEC-997862E2DA8E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70B-4F29-8BEC-997862E2DA8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0B-4F29-8BEC-997862E2DA8E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0B-4F29-8BEC-997862E2DA8E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0B-4F29-8BEC-997862E2DA8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70B-4F29-8BEC-997862E2DA8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D89-47FF-8858-A4E6F6E776E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89-47FF-8858-A4E6F6E776E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Сдача норм ГТО</c:v>
                </c:pt>
                <c:pt idx="1">
                  <c:v>Кросс наций</c:v>
                </c:pt>
                <c:pt idx="2">
                  <c:v>Лыжня России</c:v>
                </c:pt>
                <c:pt idx="3">
                  <c:v>"Мама, папа, я - спортивная семья"</c:v>
                </c:pt>
                <c:pt idx="4">
                  <c:v>Турниры по футболу</c:v>
                </c:pt>
                <c:pt idx="5">
                  <c:v>Турниры по волейболу</c:v>
                </c:pt>
                <c:pt idx="6">
                  <c:v>Спартакиады</c:v>
                </c:pt>
                <c:pt idx="7">
                  <c:v>Турниры по единоборствам</c:v>
                </c:pt>
                <c:pt idx="8">
                  <c:v>Интеллектуальные игры</c:v>
                </c:pt>
                <c:pt idx="9">
                  <c:v>Спортивные праздники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349.0</c:v>
                </c:pt>
                <c:pt idx="1">
                  <c:v>771.0</c:v>
                </c:pt>
                <c:pt idx="2">
                  <c:v>880.0</c:v>
                </c:pt>
                <c:pt idx="3">
                  <c:v>219.0</c:v>
                </c:pt>
                <c:pt idx="4">
                  <c:v>4349.0</c:v>
                </c:pt>
                <c:pt idx="5">
                  <c:v>2734.0</c:v>
                </c:pt>
                <c:pt idx="6">
                  <c:v>606.0</c:v>
                </c:pt>
                <c:pt idx="7">
                  <c:v>894.0</c:v>
                </c:pt>
                <c:pt idx="8">
                  <c:v>205.0</c:v>
                </c:pt>
                <c:pt idx="9">
                  <c:v>906.0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4-42BC-BA0E-92D1146F8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1552152"/>
        <c:axId val="-2081556072"/>
      </c:barChart>
      <c:valAx>
        <c:axId val="-20815560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1552152"/>
        <c:crosses val="autoZero"/>
        <c:crossBetween val="between"/>
      </c:valAx>
      <c:catAx>
        <c:axId val="-2081552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1556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39-468C-81ED-B36AA43D377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39-468C-81ED-B36AA43D377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6782.0</c:v>
                </c:pt>
                <c:pt idx="1">
                  <c:v>7090.0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139-468C-81ED-B36AA43D3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6998232"/>
        <c:axId val="-2087002152"/>
      </c:barChart>
      <c:valAx>
        <c:axId val="-20870021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6998232"/>
        <c:crosses val="autoZero"/>
        <c:crossBetween val="between"/>
      </c:valAx>
      <c:catAx>
        <c:axId val="-2086998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7002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70B-4F29-8BEC-997862E2DA8E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0B-4F29-8BEC-997862E2DA8E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70B-4F29-8BEC-997862E2DA8E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0B-4F29-8BEC-997862E2DA8E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0B-4F29-8BEC-997862E2DA8E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0B-4F29-8BEC-997862E2DA8E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70B-4F29-8BEC-997862E2DA8E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C55-472A-A29F-F0E62085CF0B}"/>
              </c:ext>
            </c:extLst>
          </c:dPt>
          <c:dPt>
            <c:idx val="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D89-47FF-8858-A4E6F6E776E8}"/>
              </c:ext>
            </c:extLst>
          </c:dPt>
          <c:dPt>
            <c:idx val="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89-47FF-8858-A4E6F6E776E8}"/>
              </c:ext>
            </c:extLst>
          </c:dPt>
          <c:dLbls>
            <c:dLbl>
              <c:idx val="0"/>
              <c:layout>
                <c:manualLayout>
                  <c:x val="-0.218369069938083"/>
                  <c:y val="0.10933334046397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407911868101456"/>
                      <c:h val="0.167575498869145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70B-4F29-8BEC-997862E2DA8E}"/>
                </c:ext>
              </c:extLst>
            </c:dLbl>
            <c:dLbl>
              <c:idx val="1"/>
              <c:layout>
                <c:manualLayout>
                  <c:x val="-0.145899089088053"/>
                  <c:y val="-0.2180081503190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70B-4F29-8BEC-997862E2DA8E}"/>
                </c:ext>
              </c:extLst>
            </c:dLbl>
            <c:dLbl>
              <c:idx val="2"/>
              <c:layout>
                <c:manualLayout>
                  <c:x val="0.157157102076047"/>
                  <c:y val="-0.2225770254738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70B-4F29-8BEC-997862E2DA8E}"/>
                </c:ext>
              </c:extLst>
            </c:dLbl>
            <c:dLbl>
              <c:idx val="3"/>
              <c:layout>
                <c:manualLayout>
                  <c:x val="0.124684607608005"/>
                  <c:y val="0.0231219844694708"/>
                </c:manualLayout>
              </c:layout>
              <c:tx>
                <c:rich>
                  <a:bodyPr/>
                  <a:lstStyle/>
                  <a:p>
                    <a:fld id="{A995D3D9-9856-4582-9BF7-A8DA9C75323E}" type="CATEGORYNAME">
                      <a:rPr lang="ru-RU" b="0"/>
                      <a:pPr/>
                      <a:t>[ИМЯ КАТЕГОРИИ]</a:t>
                    </a:fld>
                    <a:r>
                      <a:rPr lang="ru-RU" b="0" baseline="0" dirty="0"/>
                      <a:t>; </a:t>
                    </a:r>
                    <a:fld id="{0DDE6D42-F200-472C-99AF-6DA82DEC5DAF}" type="VALUE">
                      <a:rPr lang="ru-RU" b="0" baseline="0"/>
                      <a:pPr/>
                      <a:t>[ЗНАЧЕНИЕ]</a:t>
                    </a:fld>
                    <a:endParaRPr lang="ru-RU" b="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0B-4F29-8BEC-997862E2DA8E}"/>
                </c:ext>
              </c:extLst>
            </c:dLbl>
            <c:dLbl>
              <c:idx val="4"/>
              <c:layout>
                <c:manualLayout>
                  <c:x val="0.127394006399136"/>
                  <c:y val="0.13052300311349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70B-4F29-8BEC-997862E2DA8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5"/>
                <c:pt idx="0">
                  <c:v>Учитель/ Преподаватель физкультуры</c:v>
                </c:pt>
                <c:pt idx="1">
                  <c:v>Тренер/ Инструктор по спорту</c:v>
                </c:pt>
                <c:pt idx="2">
                  <c:v>Энтузиаст</c:v>
                </c:pt>
                <c:pt idx="3">
                  <c:v>Никто</c:v>
                </c:pt>
                <c:pt idx="4">
                  <c:v>Свой ответ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4295.0</c:v>
                </c:pt>
                <c:pt idx="1">
                  <c:v>2695.0</c:v>
                </c:pt>
                <c:pt idx="2">
                  <c:v>1625.0</c:v>
                </c:pt>
                <c:pt idx="3">
                  <c:v>3201.0</c:v>
                </c:pt>
                <c:pt idx="4">
                  <c:v>1423.0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4-42BC-BA0E-92D1146F8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39-468C-81ED-B36AA43D377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39-468C-81ED-B36AA43D377C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39-468C-81ED-B36AA43D377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39-468C-81ED-B36AA43D377C}"/>
              </c:ext>
            </c:extLst>
          </c:dPt>
          <c:cat>
            <c:strRef>
              <c:f>Лист1!$A$2:$A$5</c:f>
              <c:strCache>
                <c:ptCount val="4"/>
                <c:pt idx="0">
                  <c:v>Мои родственники</c:v>
                </c:pt>
                <c:pt idx="1">
                  <c:v>Саморганизуемся</c:v>
                </c:pt>
                <c:pt idx="2">
                  <c:v>Друзья, коллеги</c:v>
                </c:pt>
                <c:pt idx="3">
                  <c:v>Работники культуры (библиотекарь, руководитль сельского клуба и т.д.)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800.0</c:v>
                </c:pt>
                <c:pt idx="1">
                  <c:v>600.0</c:v>
                </c:pt>
                <c:pt idx="2">
                  <c:v>600.0</c:v>
                </c:pt>
                <c:pt idx="3">
                  <c:v>300.0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139-468C-81ED-B36AA43D3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2043192"/>
        <c:axId val="-2082039208"/>
      </c:barChart>
      <c:valAx>
        <c:axId val="-20820392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2043192"/>
        <c:crosses val="autoZero"/>
        <c:crossBetween val="between"/>
      </c:valAx>
      <c:catAx>
        <c:axId val="-2082043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2039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70B-4F29-8BEC-997862E2DA8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0B-4F29-8BEC-997862E2DA8E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70B-4F29-8BEC-997862E2DA8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0B-4F29-8BEC-997862E2DA8E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0B-4F29-8BEC-997862E2DA8E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0B-4F29-8BEC-997862E2DA8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70B-4F29-8BEC-997862E2DA8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D89-47FF-8858-A4E6F6E776E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Школьные залы</c:v>
                </c:pt>
                <c:pt idx="1">
                  <c:v>Школьные спортивные площадки</c:v>
                </c:pt>
                <c:pt idx="2">
                  <c:v>Спортивные залы (внешкольные)</c:v>
                </c:pt>
                <c:pt idx="3">
                  <c:v>Площадки для воркаута</c:v>
                </c:pt>
                <c:pt idx="4">
                  <c:v>Стадионы</c:v>
                </c:pt>
                <c:pt idx="5">
                  <c:v>Тренажерные залы</c:v>
                </c:pt>
                <c:pt idx="6">
                  <c:v>Бассейны</c:v>
                </c:pt>
                <c:pt idx="7">
                  <c:v>Ничего нет</c:v>
                </c:pt>
                <c:pt idx="8">
                  <c:v>Свои ответы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9074.0</c:v>
                </c:pt>
                <c:pt idx="1">
                  <c:v>7562.0</c:v>
                </c:pt>
                <c:pt idx="2">
                  <c:v>3609.0</c:v>
                </c:pt>
                <c:pt idx="3">
                  <c:v>1464.0</c:v>
                </c:pt>
                <c:pt idx="4">
                  <c:v>6221.0</c:v>
                </c:pt>
                <c:pt idx="5">
                  <c:v>3827.0</c:v>
                </c:pt>
                <c:pt idx="6">
                  <c:v>1432.0</c:v>
                </c:pt>
                <c:pt idx="7">
                  <c:v>1092.0</c:v>
                </c:pt>
                <c:pt idx="8">
                  <c:v>1268.0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4-42BC-BA0E-92D1146F8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2128440"/>
        <c:axId val="-2082124536"/>
      </c:barChart>
      <c:valAx>
        <c:axId val="-20821245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2128440"/>
        <c:crosses val="autoZero"/>
        <c:crossBetween val="between"/>
      </c:valAx>
      <c:catAx>
        <c:axId val="-2082128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2124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70B-4F29-8BEC-997862E2DA8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0B-4F29-8BEC-997862E2DA8E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70B-4F29-8BEC-997862E2DA8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0B-4F29-8BEC-997862E2DA8E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0B-4F29-8BEC-997862E2DA8E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0B-4F29-8BEC-997862E2DA8E}"/>
              </c:ext>
            </c:extLst>
          </c:dPt>
          <c:cat>
            <c:strRef>
              <c:f>Лист1!$A$2:$A$7</c:f>
              <c:strCache>
                <c:ptCount val="6"/>
                <c:pt idx="0">
                  <c:v>Школьные залы только для школьников, других не пускают</c:v>
                </c:pt>
                <c:pt idx="1">
                  <c:v>Детская спортивная площадка</c:v>
                </c:pt>
                <c:pt idx="2">
                  <c:v>Дом культуры</c:v>
                </c:pt>
                <c:pt idx="3">
                  <c:v>Лыжная трасса</c:v>
                </c:pt>
                <c:pt idx="4">
                  <c:v>Аварийное спортсооружение</c:v>
                </c:pt>
                <c:pt idx="5">
                  <c:v>Самодельные турники/ площадка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800.0</c:v>
                </c:pt>
                <c:pt idx="1">
                  <c:v>400.0</c:v>
                </c:pt>
                <c:pt idx="2">
                  <c:v>300.0</c:v>
                </c:pt>
                <c:pt idx="3">
                  <c:v>1000.0</c:v>
                </c:pt>
                <c:pt idx="4">
                  <c:v>1200.0</c:v>
                </c:pt>
                <c:pt idx="5">
                  <c:v>600.0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4-42BC-BA0E-92D1146F8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2212408"/>
        <c:axId val="-2082208424"/>
      </c:barChart>
      <c:valAx>
        <c:axId val="-20822084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2212408"/>
        <c:crosses val="autoZero"/>
        <c:crossBetween val="between"/>
      </c:valAx>
      <c:catAx>
        <c:axId val="-2082212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2208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300462092201213"/>
          <c:y val="0.0"/>
          <c:w val="0.77130984911297"/>
          <c:h val="1.0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63-4739-935F-9A3007F220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63-4739-935F-9A3007F220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63-4739-935F-9A3007F220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63-4739-935F-9A3007F2204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Хорошее</c:v>
                </c:pt>
                <c:pt idx="1">
                  <c:v>Удовлетворительное </c:v>
                </c:pt>
                <c:pt idx="2">
                  <c:v>Плохое</c:v>
                </c:pt>
                <c:pt idx="3">
                  <c:v>Нечего оценивать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3615.0</c:v>
                </c:pt>
                <c:pt idx="1">
                  <c:v>5644.0</c:v>
                </c:pt>
                <c:pt idx="2">
                  <c:v>3111.0</c:v>
                </c:pt>
                <c:pt idx="3">
                  <c:v>1502.0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B-45A9-8450-1F0D791F75A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7467644405157"/>
          <c:y val="0.0"/>
          <c:w val="0.362532355594843"/>
          <c:h val="0.2233088967327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305772994129159"/>
          <c:y val="0.0295243098983155"/>
          <c:w val="0.697608566266546"/>
          <c:h val="0.9072093117481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35-4A0A-AB68-BB2B71A80A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35-4A0A-AB68-BB2B71A80A7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10187.0</c:v>
                </c:pt>
                <c:pt idx="1">
                  <c:v>3685.0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535-4A0A-AB68-BB2B71A80A7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976412730594"/>
          <c:y val="0.0482902780948431"/>
          <c:w val="0.206773858840162"/>
          <c:h val="0.16736242163298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300462092201213"/>
          <c:y val="0.0"/>
          <c:w val="0.77130984911297"/>
          <c:h val="1.0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C9-42E6-8C50-582066CD1D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C9-42E6-8C50-582066CD1D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C9-42E6-8C50-582066CD1D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C9-42E6-8C50-582066CD1DB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Уделяет должное внимание</c:v>
                </c:pt>
                <c:pt idx="1">
                  <c:v>Делают все, что возможно, но ресурсов не хватает</c:v>
                </c:pt>
                <c:pt idx="2">
                  <c:v>Серьезно не занимаются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3230.0</c:v>
                </c:pt>
                <c:pt idx="1">
                  <c:v>4661.0</c:v>
                </c:pt>
                <c:pt idx="2">
                  <c:v>3757.0</c:v>
                </c:pt>
                <c:pt idx="3">
                  <c:v>2224.0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B-45A9-8450-1F0D791F75A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99670874474"/>
          <c:y val="0.0"/>
          <c:w val="0.26200329125526"/>
          <c:h val="0.30390075612436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305772994129159"/>
          <c:y val="0.0295243098983155"/>
          <c:w val="0.697608566266546"/>
          <c:h val="0.9072093117481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AF-455C-915F-60482803E4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AF-455C-915F-60482803E4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AF-455C-915F-60482803E4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AF-455C-915F-60482803E4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AF-455C-915F-60482803E40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9AE-4472-8101-8F6BC0F7D1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9AE-4472-8101-8F6BC0F7D122}"/>
              </c:ext>
            </c:extLst>
          </c:dPt>
          <c:dLbls>
            <c:dLbl>
              <c:idx val="1"/>
              <c:layout>
                <c:manualLayout>
                  <c:x val="-0.0869143545067425"/>
                  <c:y val="0.099212135984382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AF-455C-915F-60482803E40A}"/>
                </c:ext>
              </c:extLst>
            </c:dLbl>
            <c:dLbl>
              <c:idx val="3"/>
              <c:layout>
                <c:manualLayout>
                  <c:x val="-0.121505004939947"/>
                  <c:y val="-0.096850057264953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EAF-455C-915F-60482803E40A}"/>
                </c:ext>
              </c:extLst>
            </c:dLbl>
            <c:dLbl>
              <c:idx val="6"/>
              <c:layout>
                <c:manualLayout>
                  <c:x val="0.0207459388401988"/>
                  <c:y val="0.0790153325826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9AE-4472-8101-8F6BC0F7D12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младше 14 лет</c:v>
                </c:pt>
                <c:pt idx="1">
                  <c:v>14-17 лет</c:v>
                </c:pt>
                <c:pt idx="2">
                  <c:v>18-25 лет</c:v>
                </c:pt>
                <c:pt idx="3">
                  <c:v>26-30 лет</c:v>
                </c:pt>
                <c:pt idx="4">
                  <c:v>31-35 лет</c:v>
                </c:pt>
                <c:pt idx="5">
                  <c:v>35-60 лет</c:v>
                </c:pt>
                <c:pt idx="6">
                  <c:v>старше 60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838.0</c:v>
                </c:pt>
                <c:pt idx="1">
                  <c:v>1003.0</c:v>
                </c:pt>
                <c:pt idx="2">
                  <c:v>1117.0</c:v>
                </c:pt>
                <c:pt idx="3">
                  <c:v>1540.0</c:v>
                </c:pt>
                <c:pt idx="4">
                  <c:v>2382.0</c:v>
                </c:pt>
                <c:pt idx="5">
                  <c:v>6477.0</c:v>
                </c:pt>
                <c:pt idx="6">
                  <c:v>515.0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EAF-455C-915F-60482803E40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1976313977592"/>
          <c:y val="0.0482902780948431"/>
          <c:w val="0.209690517277412"/>
          <c:h val="0.8175458401365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286458392072341"/>
          <c:y val="0.0"/>
          <c:w val="0.782554499375512"/>
          <c:h val="1.0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 населенного пункта (число проживающих)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A2-4E4A-A105-74AF827243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A2-4E4A-A105-74AF827243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A2-4E4A-A105-74AF827243C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Учащийся (школьник, студент)</c:v>
                </c:pt>
                <c:pt idx="1">
                  <c:v>Работающий</c:v>
                </c:pt>
                <c:pt idx="2">
                  <c:v>Не работающий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2254.0</c:v>
                </c:pt>
                <c:pt idx="1">
                  <c:v>10099.0</c:v>
                </c:pt>
                <c:pt idx="2">
                  <c:v>1519.0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4-42BC-BA0E-92D1146F832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00414021574397468"/>
          <c:y val="0.911515656793972"/>
          <c:w val="0.94773620975562"/>
          <c:h val="0.081935800134257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05772994129159"/>
          <c:y val="0.0295243098983155"/>
          <c:w val="0.789562630102271"/>
          <c:h val="0.9072093117481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14 лет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372.0</c:v>
                </c:pt>
                <c:pt idx="1">
                  <c:v>466.0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535-4A0A-AB68-BB2B71A80A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14-17 лет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476.0</c:v>
                </c:pt>
                <c:pt idx="1">
                  <c:v>527.0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FF-4809-9CD1-B4C04BA787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18-25 лет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641.0</c:v>
                </c:pt>
                <c:pt idx="1">
                  <c:v>476.0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FF-4809-9CD1-B4C04BA787A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26-30 лет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1078.0</c:v>
                </c:pt>
                <c:pt idx="1">
                  <c:v>462.0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FF-4809-9CD1-B4C04BA787A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31-35 лет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1871.0</c:v>
                </c:pt>
                <c:pt idx="1">
                  <c:v>511.0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6FF-4809-9CD1-B4C04BA787A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35-60 лет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5359.0</c:v>
                </c:pt>
                <c:pt idx="1">
                  <c:v>1098.0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FF-4809-9CD1-B4C04BA787A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Больше 60 лет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370.0</c:v>
                </c:pt>
                <c:pt idx="1">
                  <c:v>145.0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6FF-4809-9CD1-B4C04BA78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3241000"/>
        <c:axId val="-2083237144"/>
      </c:barChart>
      <c:valAx>
        <c:axId val="-208323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3241000"/>
        <c:crosses val="autoZero"/>
        <c:crossBetween val="between"/>
      </c:valAx>
      <c:catAx>
        <c:axId val="-208324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3237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283118408268"/>
          <c:y val="0.0"/>
          <c:w val="0.355640037183263"/>
          <c:h val="0.4699909210677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70B-4F29-8BEC-997862E2DA8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0B-4F29-8BEC-997862E2DA8E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70B-4F29-8BEC-997862E2DA8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0B-4F29-8BEC-997862E2DA8E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0B-4F29-8BEC-997862E2DA8E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0B-4F29-8BEC-997862E2DA8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70B-4F29-8BEC-997862E2DA8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Делаю утреннюю гимнастику</c:v>
                </c:pt>
                <c:pt idx="1">
                  <c:v>Занимаюсь самостоятельно</c:v>
                </c:pt>
                <c:pt idx="2">
                  <c:v>Организованно, бесплатно</c:v>
                </c:pt>
                <c:pt idx="3">
                  <c:v>Организованно, платно</c:v>
                </c:pt>
                <c:pt idx="4">
                  <c:v>В рамках учебного процесса</c:v>
                </c:pt>
                <c:pt idx="5">
                  <c:v>В рамках производственной гимнастики</c:v>
                </c:pt>
                <c:pt idx="6">
                  <c:v>Не занимаюсь</c:v>
                </c:pt>
                <c:pt idx="7">
                  <c:v>Другое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4143.0</c:v>
                </c:pt>
                <c:pt idx="1">
                  <c:v>5286.0</c:v>
                </c:pt>
                <c:pt idx="2">
                  <c:v>2244.0</c:v>
                </c:pt>
                <c:pt idx="3">
                  <c:v>1194.0</c:v>
                </c:pt>
                <c:pt idx="4">
                  <c:v>972.0</c:v>
                </c:pt>
                <c:pt idx="5">
                  <c:v>430.0</c:v>
                </c:pt>
                <c:pt idx="6">
                  <c:v>3344.0</c:v>
                </c:pt>
                <c:pt idx="7">
                  <c:v>553.0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4-42BC-BA0E-92D1146F8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3351192"/>
        <c:axId val="-2083347224"/>
      </c:barChart>
      <c:valAx>
        <c:axId val="-20833472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3351192"/>
        <c:crosses val="autoZero"/>
        <c:crossBetween val="between"/>
      </c:valAx>
      <c:catAx>
        <c:axId val="-2083351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3347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410258531647"/>
          <c:y val="0.0273690595231005"/>
          <c:w val="0.434586105584005"/>
          <c:h val="0.9012057275585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70B-4F29-8BEC-997862E2DA8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0B-4F29-8BEC-997862E2DA8E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70B-4F29-8BEC-997862E2DA8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0B-4F29-8BEC-997862E2DA8E}"/>
              </c:ext>
            </c:extLst>
          </c:dPt>
          <c:cat>
            <c:strRef>
              <c:f>Лист1!$A$2:$A$5</c:f>
              <c:strCache>
                <c:ptCount val="4"/>
                <c:pt idx="0">
                  <c:v>Работа, уход за хозяйством и есть ФКиС</c:v>
                </c:pt>
                <c:pt idx="1">
                  <c:v>Нет возможности занятий из-за отсутствия инфраструктуры и тренеров</c:v>
                </c:pt>
                <c:pt idx="2">
                  <c:v>Прогулки по природе</c:v>
                </c:pt>
                <c:pt idx="3">
                  <c:v>Тренируюсь, тренируя других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800.0</c:v>
                </c:pt>
                <c:pt idx="1">
                  <c:v>400.0</c:v>
                </c:pt>
                <c:pt idx="2">
                  <c:v>300.0</c:v>
                </c:pt>
                <c:pt idx="3">
                  <c:v>300.0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4-42BC-BA0E-92D1146F8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3422248"/>
        <c:axId val="-2083418168"/>
      </c:barChart>
      <c:valAx>
        <c:axId val="-20834181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3422248"/>
        <c:crosses val="autoZero"/>
        <c:crossBetween val="between"/>
      </c:valAx>
      <c:catAx>
        <c:axId val="-2083422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3418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254629676040696"/>
          <c:y val="0.0300546448087432"/>
          <c:w val="0.808381781930188"/>
          <c:h val="0.9699453551912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A39-4137-8CCE-C67FEF7E5F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F2-49F0-AAA9-992C9099FB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F2-49F0-AAA9-992C9099FB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F2-49F0-AAA9-992C9099FBE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1 часа</c:v>
                </c:pt>
                <c:pt idx="1">
                  <c:v>1-3 часа</c:v>
                </c:pt>
                <c:pt idx="2">
                  <c:v>3-6 часов</c:v>
                </c:pt>
                <c:pt idx="3">
                  <c:v>более 6 часов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3084.0</c:v>
                </c:pt>
                <c:pt idx="1">
                  <c:v>4061.0</c:v>
                </c:pt>
                <c:pt idx="2">
                  <c:v>2033.0</c:v>
                </c:pt>
                <c:pt idx="3">
                  <c:v>1131.0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4-42BC-BA0E-92D1146F832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4400292432249"/>
          <c:y val="0.66686373219741"/>
          <c:w val="0.207821924726947"/>
          <c:h val="0.21225311493484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05772994129159"/>
          <c:y val="0.0295243098983155"/>
          <c:w val="0.697608566266546"/>
          <c:h val="0.9072093117481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Лист1!$B$1:$C$1</c:f>
              <c:strCache>
                <c:ptCount val="1"/>
                <c:pt idx="0">
                  <c:v>ДА НЕТ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85-4311-8A4B-34231DE0F24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85-4311-8A4B-34231DE0F24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7397.0</c:v>
                </c:pt>
                <c:pt idx="1">
                  <c:v>3247.0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885-4311-8A4B-34231DE0F2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2790.0</c:v>
                </c:pt>
                <c:pt idx="1">
                  <c:v>438.0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885-4311-8A4B-34231DE0F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81915256"/>
        <c:axId val="-2081911608"/>
      </c:barChart>
      <c:catAx>
        <c:axId val="-2081915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1911608"/>
        <c:crosses val="autoZero"/>
        <c:auto val="1"/>
        <c:lblAlgn val="ctr"/>
        <c:lblOffset val="100"/>
        <c:noMultiLvlLbl val="0"/>
      </c:catAx>
      <c:valAx>
        <c:axId val="-20819116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81915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897" cy="342612"/>
          </a:xfrm>
          <a:prstGeom prst="rect">
            <a:avLst/>
          </a:prstGeom>
        </p:spPr>
        <p:txBody>
          <a:bodyPr vert="horz" lIns="84161" tIns="42081" rIns="84161" bIns="4208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315" y="0"/>
            <a:ext cx="4308420" cy="342612"/>
          </a:xfrm>
          <a:prstGeom prst="rect">
            <a:avLst/>
          </a:prstGeom>
        </p:spPr>
        <p:txBody>
          <a:bodyPr vert="horz" lIns="84161" tIns="42081" rIns="84161" bIns="42081" rtlCol="0"/>
          <a:lstStyle>
            <a:lvl1pPr algn="r">
              <a:defRPr sz="1100"/>
            </a:lvl1pPr>
          </a:lstStyle>
          <a:p>
            <a:fld id="{25779928-4635-45AB-BF07-548B48DAEA53}" type="datetimeFigureOut">
              <a:rPr lang="ru-RU" smtClean="0"/>
              <a:t>30.09.20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14350"/>
            <a:ext cx="363696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161" tIns="42081" rIns="84161" bIns="420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160" y="3257694"/>
            <a:ext cx="7955369" cy="3086388"/>
          </a:xfrm>
          <a:prstGeom prst="rect">
            <a:avLst/>
          </a:prstGeom>
        </p:spPr>
        <p:txBody>
          <a:bodyPr vert="horz" lIns="84161" tIns="42081" rIns="84161" bIns="420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49"/>
            <a:ext cx="4309897" cy="342612"/>
          </a:xfrm>
          <a:prstGeom prst="rect">
            <a:avLst/>
          </a:prstGeom>
        </p:spPr>
        <p:txBody>
          <a:bodyPr vert="horz" lIns="84161" tIns="42081" rIns="84161" bIns="4208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315" y="6513949"/>
            <a:ext cx="4308420" cy="342612"/>
          </a:xfrm>
          <a:prstGeom prst="rect">
            <a:avLst/>
          </a:prstGeom>
        </p:spPr>
        <p:txBody>
          <a:bodyPr vert="horz" lIns="84161" tIns="42081" rIns="84161" bIns="42081" rtlCol="0" anchor="b"/>
          <a:lstStyle>
            <a:lvl1pPr algn="r">
              <a:defRPr sz="1100"/>
            </a:lvl1pPr>
          </a:lstStyle>
          <a:p>
            <a:fld id="{3670E032-4F52-45CD-8101-AD0D3157D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6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63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8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47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24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93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339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05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40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9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65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4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53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20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67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11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75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5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30.09.20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8578D"/>
                </a:solidFill>
                <a:latin typeface="Open Sans"/>
                <a:cs typeface="Open Sans"/>
              </a:defRPr>
            </a:lvl1pPr>
          </a:lstStyle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CA2935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30.09.20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8578D"/>
                </a:solidFill>
                <a:latin typeface="Open Sans"/>
                <a:cs typeface="Open Sans"/>
              </a:defRPr>
            </a:lvl1pPr>
          </a:lstStyle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CA2935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30.09.20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8578D"/>
                </a:solidFill>
                <a:latin typeface="Open Sans"/>
                <a:cs typeface="Open Sans"/>
              </a:defRPr>
            </a:lvl1pPr>
          </a:lstStyle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CA2935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30.09.20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8578D"/>
                </a:solidFill>
                <a:latin typeface="Open Sans"/>
                <a:cs typeface="Open Sans"/>
              </a:defRPr>
            </a:lvl1pPr>
          </a:lstStyle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30.09.20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8578D"/>
                </a:solidFill>
                <a:latin typeface="Open Sans"/>
                <a:cs typeface="Open Sans"/>
              </a:defRPr>
            </a:lvl1pPr>
          </a:lstStyle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8004" y="7452004"/>
            <a:ext cx="3132455" cy="108585"/>
          </a:xfrm>
          <a:custGeom>
            <a:avLst/>
            <a:gdLst/>
            <a:ahLst/>
            <a:cxnLst/>
            <a:rect l="l" t="t" r="r" b="b"/>
            <a:pathLst>
              <a:path w="3132454" h="108584">
                <a:moveTo>
                  <a:pt x="3131997" y="108000"/>
                </a:moveTo>
                <a:lnTo>
                  <a:pt x="0" y="108000"/>
                </a:lnTo>
                <a:lnTo>
                  <a:pt x="0" y="0"/>
                </a:lnTo>
                <a:lnTo>
                  <a:pt x="3131997" y="0"/>
                </a:lnTo>
                <a:lnTo>
                  <a:pt x="3131997" y="108000"/>
                </a:lnTo>
                <a:close/>
              </a:path>
            </a:pathLst>
          </a:custGeom>
          <a:solidFill>
            <a:srgbClr val="DED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80002" y="7452004"/>
            <a:ext cx="3132455" cy="108585"/>
          </a:xfrm>
          <a:custGeom>
            <a:avLst/>
            <a:gdLst/>
            <a:ahLst/>
            <a:cxnLst/>
            <a:rect l="l" t="t" r="r" b="b"/>
            <a:pathLst>
              <a:path w="3132454" h="108584">
                <a:moveTo>
                  <a:pt x="3131997" y="108000"/>
                </a:moveTo>
                <a:lnTo>
                  <a:pt x="0" y="108000"/>
                </a:lnTo>
                <a:lnTo>
                  <a:pt x="0" y="0"/>
                </a:lnTo>
                <a:lnTo>
                  <a:pt x="3131997" y="0"/>
                </a:lnTo>
                <a:lnTo>
                  <a:pt x="3131997" y="108000"/>
                </a:lnTo>
                <a:close/>
              </a:path>
            </a:pathLst>
          </a:custGeom>
          <a:solidFill>
            <a:srgbClr val="56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912000" y="7452004"/>
            <a:ext cx="3132455" cy="108585"/>
          </a:xfrm>
          <a:custGeom>
            <a:avLst/>
            <a:gdLst/>
            <a:ahLst/>
            <a:cxnLst/>
            <a:rect l="l" t="t" r="r" b="b"/>
            <a:pathLst>
              <a:path w="3132454" h="108584">
                <a:moveTo>
                  <a:pt x="3131997" y="108000"/>
                </a:moveTo>
                <a:lnTo>
                  <a:pt x="0" y="108000"/>
                </a:lnTo>
                <a:lnTo>
                  <a:pt x="0" y="0"/>
                </a:lnTo>
                <a:lnTo>
                  <a:pt x="3131997" y="0"/>
                </a:lnTo>
                <a:lnTo>
                  <a:pt x="3131997" y="108000"/>
                </a:lnTo>
                <a:close/>
              </a:path>
            </a:pathLst>
          </a:custGeom>
          <a:solidFill>
            <a:srgbClr val="E84E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42997" y="7141738"/>
            <a:ext cx="773856" cy="2458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300" y="509822"/>
            <a:ext cx="502602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cs typeface="Open Sans Ligh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2325" y="2485999"/>
            <a:ext cx="9268749" cy="3510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30.09.20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42029" y="7089591"/>
            <a:ext cx="279400" cy="302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8578D"/>
                </a:solidFill>
                <a:latin typeface="Open Sans"/>
                <a:cs typeface="Open Sans"/>
              </a:defRPr>
            </a:lvl1pPr>
          </a:lstStyle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4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! ! ! OPRF\!!Фирм стиль\Презентация\Для Power Point\Фигуры-и-трикол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420758"/>
            <a:ext cx="9572256" cy="414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0100" y="2116444"/>
            <a:ext cx="8010122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5160"/>
              </a:lnSpc>
              <a:spcBef>
                <a:spcPts val="100"/>
              </a:spcBef>
            </a:pPr>
            <a:r>
              <a:rPr lang="ru-RU" sz="4400" b="1" dirty="0" smtClean="0">
                <a:latin typeface="Open Sans"/>
                <a:cs typeface="Open Sans"/>
              </a:rPr>
              <a:t>«</a:t>
            </a:r>
            <a:r>
              <a:rPr lang="ru-RU" sz="4400" b="1" dirty="0">
                <a:latin typeface="Open Sans"/>
                <a:cs typeface="Open Sans"/>
              </a:rPr>
              <a:t>Развитие физической культуры и спорта на селе»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94300" y="4754504"/>
            <a:ext cx="4585717" cy="1910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ru-RU" sz="2000" spc="-10" dirty="0">
                <a:solidFill>
                  <a:srgbClr val="CA2935"/>
                </a:solidFill>
                <a:latin typeface="Open Sans"/>
                <a:cs typeface="Open Sans"/>
              </a:rPr>
              <a:t>Результаты опроса жителей сельских населенных пунктов </a:t>
            </a:r>
            <a:endParaRPr lang="ru-RU" sz="2000" spc="-10" dirty="0" smtClean="0">
              <a:solidFill>
                <a:srgbClr val="CA2935"/>
              </a:solidFill>
              <a:latin typeface="Open Sans"/>
              <a:cs typeface="Open Sans"/>
            </a:endParaRPr>
          </a:p>
          <a:p>
            <a:pPr algn="r">
              <a:lnSpc>
                <a:spcPct val="100000"/>
              </a:lnSpc>
              <a:spcBef>
                <a:spcPts val="100"/>
              </a:spcBef>
            </a:pPr>
            <a:endParaRPr lang="ru-RU" sz="2000" spc="-10" dirty="0" smtClean="0">
              <a:solidFill>
                <a:srgbClr val="CA2935"/>
              </a:solidFill>
              <a:latin typeface="Open Sans"/>
              <a:cs typeface="Open Sans"/>
            </a:endParaRPr>
          </a:p>
          <a:p>
            <a:pPr algn="r">
              <a:lnSpc>
                <a:spcPct val="100000"/>
              </a:lnSpc>
              <a:spcBef>
                <a:spcPts val="100"/>
              </a:spcBef>
            </a:pPr>
            <a:endParaRPr lang="ru-RU" sz="2000" spc="-10" dirty="0">
              <a:solidFill>
                <a:srgbClr val="CA2935"/>
              </a:solidFill>
              <a:latin typeface="Open Sans"/>
              <a:cs typeface="Open Sans"/>
            </a:endParaRPr>
          </a:p>
          <a:p>
            <a:pPr algn="r">
              <a:lnSpc>
                <a:spcPct val="100000"/>
              </a:lnSpc>
              <a:spcBef>
                <a:spcPts val="100"/>
              </a:spcBef>
            </a:pPr>
            <a:endParaRPr lang="ru-RU" sz="2000" spc="-10" dirty="0" smtClean="0">
              <a:solidFill>
                <a:srgbClr val="CA2935"/>
              </a:solidFill>
              <a:latin typeface="Open Sans"/>
              <a:cs typeface="Open Sans"/>
            </a:endParaRPr>
          </a:p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ru-RU" sz="2000" spc="-10" dirty="0" smtClean="0">
                <a:solidFill>
                  <a:srgbClr val="CA2935"/>
                </a:solidFill>
                <a:latin typeface="Open Sans"/>
                <a:cs typeface="Open Sans"/>
              </a:rPr>
              <a:t>29.09.2020</a:t>
            </a:r>
            <a:endParaRPr sz="2000" spc="-10" dirty="0">
              <a:solidFill>
                <a:srgbClr val="CA2935"/>
              </a:solidFill>
              <a:latin typeface="Open Sans"/>
              <a:cs typeface="Open San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F81C8D-EF1F-4F25-9F7E-1DEB651E5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97487"/>
            <a:ext cx="3687096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41299" y="1114425"/>
            <a:ext cx="5486399" cy="4343400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9900" y="892569"/>
            <a:ext cx="4876800" cy="4437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Сколько времени Вы уделяете занятиям физической культурой и спортом в неделю? (всего)</a:t>
            </a:r>
            <a:endParaRPr lang="ru-RU" sz="1400" dirty="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15258180"/>
              </p:ext>
            </p:extLst>
          </p:nvPr>
        </p:nvGraphicFramePr>
        <p:xfrm>
          <a:off x="241299" y="1063625"/>
          <a:ext cx="5486399" cy="489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bject 8"/>
          <p:cNvSpPr txBox="1">
            <a:spLocks/>
          </p:cNvSpPr>
          <p:nvPr/>
        </p:nvSpPr>
        <p:spPr>
          <a:xfrm>
            <a:off x="165100" y="200025"/>
            <a:ext cx="810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kern="0" spc="-35" dirty="0" smtClean="0"/>
              <a:t>ОТНОШЕНИЕ К ЗАНЯТИЯМ </a:t>
            </a:r>
            <a:r>
              <a:rPr lang="ru-RU" kern="0" spc="-35" dirty="0" err="1" smtClean="0"/>
              <a:t>ФКиС</a:t>
            </a:r>
            <a:endParaRPr lang="ru-RU" kern="0" spc="-35" dirty="0"/>
          </a:p>
        </p:txBody>
      </p:sp>
      <p:sp>
        <p:nvSpPr>
          <p:cNvPr id="15" name="object 17"/>
          <p:cNvSpPr/>
          <p:nvPr/>
        </p:nvSpPr>
        <p:spPr>
          <a:xfrm>
            <a:off x="307163" y="5838825"/>
            <a:ext cx="10191174" cy="1161656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9"/>
          <p:cNvSpPr txBox="1"/>
          <p:nvPr/>
        </p:nvSpPr>
        <p:spPr>
          <a:xfrm>
            <a:off x="469900" y="5733132"/>
            <a:ext cx="6096000" cy="2282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Систематически занимающиеся физической культурой и спортом</a:t>
            </a:r>
            <a:endParaRPr lang="ru-RU" sz="1400" dirty="0">
              <a:latin typeface="Open Sans"/>
              <a:cs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029" y="6000207"/>
            <a:ext cx="99060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– </a:t>
            </a:r>
            <a:r>
              <a:rPr lang="ru-RU" sz="1600" dirty="0"/>
              <a:t>физические лица, занимающиеся </a:t>
            </a:r>
            <a:r>
              <a:rPr lang="ru-RU" sz="1600" dirty="0" smtClean="0"/>
              <a:t>избранным видом </a:t>
            </a:r>
            <a:r>
              <a:rPr lang="ru-RU" sz="1600" dirty="0"/>
              <a:t>спорта или общей физической подготовкой, в форме </a:t>
            </a:r>
            <a:r>
              <a:rPr lang="ru-RU" sz="1600" dirty="0" smtClean="0"/>
              <a:t>организованных или </a:t>
            </a:r>
            <a:r>
              <a:rPr lang="ru-RU" sz="1600" dirty="0"/>
              <a:t>самостоятельных занятий, при соблюдении следующего двигательного </a:t>
            </a:r>
            <a:r>
              <a:rPr lang="ru-RU" sz="1600" dirty="0" smtClean="0"/>
              <a:t>режима в </a:t>
            </a:r>
            <a:r>
              <a:rPr lang="ru-RU" sz="1600" dirty="0"/>
              <a:t>неделю: </a:t>
            </a:r>
            <a:endParaRPr lang="ru-RU" sz="1600" dirty="0" smtClean="0"/>
          </a:p>
          <a:p>
            <a:r>
              <a:rPr lang="ru-RU" sz="1600" dirty="0" smtClean="0"/>
              <a:t>3-5 </a:t>
            </a:r>
            <a:r>
              <a:rPr lang="ru-RU" sz="1600" dirty="0"/>
              <a:t>лет – 75 мин., </a:t>
            </a:r>
            <a:r>
              <a:rPr lang="ru-RU" sz="1600" dirty="0" smtClean="0"/>
              <a:t>6-15 </a:t>
            </a:r>
            <a:r>
              <a:rPr lang="ru-RU" sz="1600" dirty="0"/>
              <a:t>лет – 90 мин., </a:t>
            </a:r>
            <a:r>
              <a:rPr lang="ru-RU" sz="1600" dirty="0" smtClean="0"/>
              <a:t>16-29 </a:t>
            </a:r>
            <a:r>
              <a:rPr lang="ru-RU" sz="1600" dirty="0"/>
              <a:t>– 125 мин., </a:t>
            </a:r>
            <a:r>
              <a:rPr lang="ru-RU" sz="1600" dirty="0" smtClean="0"/>
              <a:t>30-59 </a:t>
            </a:r>
            <a:r>
              <a:rPr lang="ru-RU" sz="1600" dirty="0"/>
              <a:t>лет </a:t>
            </a:r>
            <a:r>
              <a:rPr lang="ru-RU" sz="1600" dirty="0" smtClean="0"/>
              <a:t>– 115 </a:t>
            </a:r>
            <a:r>
              <a:rPr lang="ru-RU" sz="1600" dirty="0"/>
              <a:t>мин, </a:t>
            </a:r>
            <a:r>
              <a:rPr lang="ru-RU" sz="1600" dirty="0" smtClean="0"/>
              <a:t>60-90 </a:t>
            </a:r>
            <a:r>
              <a:rPr lang="ru-RU" sz="1600" dirty="0"/>
              <a:t>лет – 90 мин. </a:t>
            </a:r>
            <a:endParaRPr lang="ru-RU" sz="1600" dirty="0" smtClean="0"/>
          </a:p>
          <a:p>
            <a:r>
              <a:rPr lang="ru-RU" sz="1100" dirty="0" smtClean="0"/>
              <a:t>(</a:t>
            </a:r>
            <a:r>
              <a:rPr lang="ru-RU" sz="1100" dirty="0"/>
              <a:t>понятие используется для целей </a:t>
            </a:r>
            <a:r>
              <a:rPr lang="ru-RU" sz="1100" dirty="0" smtClean="0"/>
              <a:t>проведения федерального </a:t>
            </a:r>
            <a:r>
              <a:rPr lang="ru-RU" sz="1100" dirty="0"/>
              <a:t>статистического наблюдения за деятельностью </a:t>
            </a:r>
            <a:r>
              <a:rPr lang="ru-RU" sz="1100" dirty="0" smtClean="0"/>
              <a:t>учреждений по </a:t>
            </a:r>
            <a:r>
              <a:rPr lang="ru-RU" sz="1100" dirty="0"/>
              <a:t>физической культуре и спорту)</a:t>
            </a:r>
          </a:p>
        </p:txBody>
      </p:sp>
      <p:sp>
        <p:nvSpPr>
          <p:cNvPr id="10" name="object 17"/>
          <p:cNvSpPr/>
          <p:nvPr/>
        </p:nvSpPr>
        <p:spPr>
          <a:xfrm>
            <a:off x="6337300" y="1114425"/>
            <a:ext cx="4191001" cy="4343400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9"/>
          <p:cNvSpPr txBox="1"/>
          <p:nvPr/>
        </p:nvSpPr>
        <p:spPr>
          <a:xfrm>
            <a:off x="6451656" y="900009"/>
            <a:ext cx="3924244" cy="61042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CA2935"/>
                </a:solidFill>
                <a:latin typeface="Open Sans"/>
                <a:cs typeface="Open Sans"/>
              </a:rPr>
              <a:t>Занимаетесь ли Вы физической культурой и спортом, каким образом? </a:t>
            </a:r>
            <a:endParaRPr lang="ru-RU" sz="1400" b="1" spc="-15" dirty="0" smtClean="0">
              <a:solidFill>
                <a:srgbClr val="CA2935"/>
              </a:solidFill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(сравнение по полу)</a:t>
            </a:r>
            <a:endParaRPr lang="ru-RU" sz="1000" b="1" spc="-15" dirty="0">
              <a:solidFill>
                <a:srgbClr val="CA2935"/>
              </a:solidFill>
              <a:latin typeface="Open Sans"/>
              <a:cs typeface="Open Sans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82702121"/>
              </p:ext>
            </p:extLst>
          </p:nvPr>
        </p:nvGraphicFramePr>
        <p:xfrm>
          <a:off x="6489699" y="1549241"/>
          <a:ext cx="3886201" cy="370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83006" y="2312183"/>
            <a:ext cx="5693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27.5%</a:t>
            </a: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72.5%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385300" y="3880913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11.9%</a:t>
            </a: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81.1%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4893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4" name="object 8"/>
          <p:cNvSpPr txBox="1">
            <a:spLocks/>
          </p:cNvSpPr>
          <p:nvPr/>
        </p:nvSpPr>
        <p:spPr>
          <a:xfrm>
            <a:off x="165100" y="200025"/>
            <a:ext cx="810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kern="0" spc="-35" smtClean="0"/>
              <a:t>ОТНОШЕНИЕ К ЗАНЯТИЯМ ФКиС</a:t>
            </a:r>
            <a:endParaRPr lang="ru-RU" kern="0" spc="-35" dirty="0"/>
          </a:p>
        </p:txBody>
      </p:sp>
      <p:sp>
        <p:nvSpPr>
          <p:cNvPr id="15" name="object 17"/>
          <p:cNvSpPr/>
          <p:nvPr/>
        </p:nvSpPr>
        <p:spPr>
          <a:xfrm>
            <a:off x="307163" y="5838825"/>
            <a:ext cx="10191174" cy="1161656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9"/>
          <p:cNvSpPr txBox="1"/>
          <p:nvPr/>
        </p:nvSpPr>
        <p:spPr>
          <a:xfrm>
            <a:off x="469900" y="5733132"/>
            <a:ext cx="6096000" cy="2282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Систематически занимающиеся физической культурой и спортом</a:t>
            </a:r>
            <a:endParaRPr lang="ru-RU" sz="1400" dirty="0">
              <a:latin typeface="Open Sans"/>
              <a:cs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029" y="6000207"/>
            <a:ext cx="99060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– </a:t>
            </a:r>
            <a:r>
              <a:rPr lang="ru-RU" sz="1600" dirty="0"/>
              <a:t>физические лица, занимающиеся </a:t>
            </a:r>
            <a:r>
              <a:rPr lang="ru-RU" sz="1600" dirty="0" smtClean="0"/>
              <a:t>избранным видом </a:t>
            </a:r>
            <a:r>
              <a:rPr lang="ru-RU" sz="1600" dirty="0"/>
              <a:t>спорта или общей физической подготовкой, в форме </a:t>
            </a:r>
            <a:r>
              <a:rPr lang="ru-RU" sz="1600" dirty="0" smtClean="0"/>
              <a:t>организованных или </a:t>
            </a:r>
            <a:r>
              <a:rPr lang="ru-RU" sz="1600" dirty="0"/>
              <a:t>самостоятельных занятий, при соблюдении следующего двигательного </a:t>
            </a:r>
            <a:r>
              <a:rPr lang="ru-RU" sz="1600" dirty="0" smtClean="0"/>
              <a:t>режима в </a:t>
            </a:r>
            <a:r>
              <a:rPr lang="ru-RU" sz="1600" dirty="0"/>
              <a:t>неделю: </a:t>
            </a:r>
            <a:endParaRPr lang="ru-RU" sz="1600" dirty="0" smtClean="0"/>
          </a:p>
          <a:p>
            <a:r>
              <a:rPr lang="ru-RU" sz="1600" dirty="0" smtClean="0"/>
              <a:t>3-5 </a:t>
            </a:r>
            <a:r>
              <a:rPr lang="ru-RU" sz="1600" dirty="0"/>
              <a:t>лет – 75 мин., </a:t>
            </a:r>
            <a:r>
              <a:rPr lang="ru-RU" sz="1600" dirty="0" smtClean="0"/>
              <a:t>6-15 </a:t>
            </a:r>
            <a:r>
              <a:rPr lang="ru-RU" sz="1600" dirty="0"/>
              <a:t>лет – 90 мин., </a:t>
            </a:r>
            <a:r>
              <a:rPr lang="ru-RU" sz="1600" dirty="0" smtClean="0"/>
              <a:t>16-29 </a:t>
            </a:r>
            <a:r>
              <a:rPr lang="ru-RU" sz="1600" dirty="0"/>
              <a:t>– 125 мин., </a:t>
            </a:r>
            <a:r>
              <a:rPr lang="ru-RU" sz="1600" dirty="0" smtClean="0"/>
              <a:t>30-59 </a:t>
            </a:r>
            <a:r>
              <a:rPr lang="ru-RU" sz="1600" dirty="0"/>
              <a:t>лет </a:t>
            </a:r>
            <a:r>
              <a:rPr lang="ru-RU" sz="1600" dirty="0" smtClean="0"/>
              <a:t>– 115 </a:t>
            </a:r>
            <a:r>
              <a:rPr lang="ru-RU" sz="1600" dirty="0"/>
              <a:t>мин, </a:t>
            </a:r>
            <a:r>
              <a:rPr lang="ru-RU" sz="1600" dirty="0" smtClean="0"/>
              <a:t>60-90 </a:t>
            </a:r>
            <a:r>
              <a:rPr lang="ru-RU" sz="1600" dirty="0"/>
              <a:t>лет – 90 мин. </a:t>
            </a:r>
            <a:endParaRPr lang="ru-RU" sz="1600" dirty="0" smtClean="0"/>
          </a:p>
          <a:p>
            <a:r>
              <a:rPr lang="ru-RU" sz="1100" dirty="0" smtClean="0"/>
              <a:t>(</a:t>
            </a:r>
            <a:r>
              <a:rPr lang="ru-RU" sz="1100" dirty="0"/>
              <a:t>понятие используется для целей </a:t>
            </a:r>
            <a:r>
              <a:rPr lang="ru-RU" sz="1100" dirty="0" smtClean="0"/>
              <a:t>проведения федерального </a:t>
            </a:r>
            <a:r>
              <a:rPr lang="ru-RU" sz="1100" dirty="0"/>
              <a:t>статистического наблюдения за деятельностью </a:t>
            </a:r>
            <a:r>
              <a:rPr lang="ru-RU" sz="1100" dirty="0" smtClean="0"/>
              <a:t>учреждений по </a:t>
            </a:r>
            <a:r>
              <a:rPr lang="ru-RU" sz="1100" dirty="0"/>
              <a:t>физической культуре и спорту)</a:t>
            </a:r>
          </a:p>
        </p:txBody>
      </p:sp>
      <p:sp>
        <p:nvSpPr>
          <p:cNvPr id="23" name="object 17"/>
          <p:cNvSpPr/>
          <p:nvPr/>
        </p:nvSpPr>
        <p:spPr>
          <a:xfrm>
            <a:off x="241300" y="1114424"/>
            <a:ext cx="10257038" cy="4529597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9"/>
          <p:cNvSpPr txBox="1"/>
          <p:nvPr/>
        </p:nvSpPr>
        <p:spPr>
          <a:xfrm>
            <a:off x="336030" y="892569"/>
            <a:ext cx="10039870" cy="4565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Сколько времени Вы уделяете занятиям физической культурой и спортом в неделю?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(по возрасту)</a:t>
            </a: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 </a:t>
            </a:r>
            <a:endParaRPr lang="ru-RU" sz="1400" dirty="0">
              <a:latin typeface="Open Sans"/>
              <a:cs typeface="Open Sans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11021475"/>
              </p:ext>
            </p:extLst>
          </p:nvPr>
        </p:nvGraphicFramePr>
        <p:xfrm>
          <a:off x="241300" y="1405114"/>
          <a:ext cx="10257037" cy="397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695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5100" y="200025"/>
            <a:ext cx="810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/>
              <a:t>ОТНОШЕНИЕ К ЗАНЯТИЯМ </a:t>
            </a:r>
            <a:r>
              <a:rPr lang="ru-RU" spc="-35" dirty="0" err="1" smtClean="0"/>
              <a:t>ФКиС</a:t>
            </a:r>
            <a:endParaRPr spc="-35" dirty="0"/>
          </a:p>
        </p:txBody>
      </p:sp>
      <p:sp>
        <p:nvSpPr>
          <p:cNvPr id="17" name="object 17"/>
          <p:cNvSpPr/>
          <p:nvPr/>
        </p:nvSpPr>
        <p:spPr>
          <a:xfrm>
            <a:off x="241300" y="962025"/>
            <a:ext cx="10210800" cy="5486400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2300" y="830969"/>
            <a:ext cx="9296400" cy="2282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CA2935"/>
                </a:solidFill>
                <a:latin typeface="Open Sans"/>
                <a:cs typeface="Open Sans"/>
              </a:rPr>
              <a:t>Какие виды спорта и/или физической активности представлены в Вашем населенном пункте/районе?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20992832"/>
              </p:ext>
            </p:extLst>
          </p:nvPr>
        </p:nvGraphicFramePr>
        <p:xfrm>
          <a:off x="317501" y="1191721"/>
          <a:ext cx="9829799" cy="510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499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5100" y="200025"/>
            <a:ext cx="810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/>
              <a:t>ОТНОШЕНИЕ К ЗАНЯТИЯМ </a:t>
            </a:r>
            <a:r>
              <a:rPr lang="ru-RU" spc="-35" dirty="0" err="1" smtClean="0"/>
              <a:t>ФКиС</a:t>
            </a:r>
            <a:endParaRPr spc="-35" dirty="0"/>
          </a:p>
        </p:txBody>
      </p:sp>
      <p:sp>
        <p:nvSpPr>
          <p:cNvPr id="17" name="object 17"/>
          <p:cNvSpPr/>
          <p:nvPr/>
        </p:nvSpPr>
        <p:spPr>
          <a:xfrm>
            <a:off x="241300" y="962025"/>
            <a:ext cx="10210800" cy="5486400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809859646"/>
              </p:ext>
            </p:extLst>
          </p:nvPr>
        </p:nvGraphicFramePr>
        <p:xfrm>
          <a:off x="317501" y="1191721"/>
          <a:ext cx="9829799" cy="510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19"/>
          <p:cNvSpPr txBox="1"/>
          <p:nvPr/>
        </p:nvSpPr>
        <p:spPr>
          <a:xfrm>
            <a:off x="622300" y="830969"/>
            <a:ext cx="9220200" cy="3949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CA2935"/>
                </a:solidFill>
                <a:latin typeface="Open Sans"/>
                <a:cs typeface="Open Sans"/>
              </a:rPr>
              <a:t>Какие виды спорта и/или физической активности представлены в Вашем населенном пункте/районе</a:t>
            </a: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?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(наиболее популярные из категории «другое»)</a:t>
            </a:r>
            <a:endParaRPr lang="ru-RU" sz="10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68805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300" y="200025"/>
            <a:ext cx="810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/>
              <a:t>ОТНОШЕНИЕ К ЗАНЯТИЯМ </a:t>
            </a:r>
            <a:r>
              <a:rPr lang="ru-RU" spc="-35" dirty="0" err="1" smtClean="0"/>
              <a:t>ФКиС</a:t>
            </a:r>
            <a:endParaRPr spc="-35" dirty="0"/>
          </a:p>
        </p:txBody>
      </p:sp>
      <p:sp>
        <p:nvSpPr>
          <p:cNvPr id="17" name="object 17"/>
          <p:cNvSpPr/>
          <p:nvPr/>
        </p:nvSpPr>
        <p:spPr>
          <a:xfrm>
            <a:off x="241300" y="2714625"/>
            <a:ext cx="10210800" cy="4343400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6100" y="2502306"/>
            <a:ext cx="9448800" cy="3821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CA2935"/>
                </a:solidFill>
                <a:latin typeface="Open Sans"/>
                <a:cs typeface="Open Sans"/>
              </a:rPr>
              <a:t>Какие соревнования в 2019-2020 годах проводились среди жителей Вашего населенного пункта/района? </a:t>
            </a:r>
            <a:r>
              <a:rPr lang="ru-RU" sz="10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(наиболее популярные ответы)</a:t>
            </a:r>
            <a:endParaRPr lang="ru-RU" sz="1000" dirty="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45954299"/>
              </p:ext>
            </p:extLst>
          </p:nvPr>
        </p:nvGraphicFramePr>
        <p:xfrm>
          <a:off x="317501" y="2944321"/>
          <a:ext cx="9829799" cy="411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17"/>
          <p:cNvSpPr/>
          <p:nvPr/>
        </p:nvSpPr>
        <p:spPr>
          <a:xfrm>
            <a:off x="241300" y="866591"/>
            <a:ext cx="10210800" cy="1390834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9"/>
          <p:cNvSpPr txBox="1"/>
          <p:nvPr/>
        </p:nvSpPr>
        <p:spPr>
          <a:xfrm>
            <a:off x="622300" y="735535"/>
            <a:ext cx="6781800" cy="2282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Принимаете ли Вы участие в физкультурно-спортивных мероприятиях?</a:t>
            </a:r>
            <a:endParaRPr lang="ru-RU" sz="1000" dirty="0">
              <a:latin typeface="Open Sans"/>
              <a:cs typeface="Open Sans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30124494"/>
              </p:ext>
            </p:extLst>
          </p:nvPr>
        </p:nvGraphicFramePr>
        <p:xfrm>
          <a:off x="317501" y="881439"/>
          <a:ext cx="9829799" cy="129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350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300" y="200025"/>
            <a:ext cx="810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/>
              <a:t>ОТНОШЕНИЕ К ЗАНЯТИЯМ </a:t>
            </a:r>
            <a:r>
              <a:rPr lang="ru-RU" spc="-35" dirty="0" err="1" smtClean="0"/>
              <a:t>ФКиС</a:t>
            </a:r>
            <a:endParaRPr spc="-35" dirty="0"/>
          </a:p>
        </p:txBody>
      </p:sp>
      <p:sp>
        <p:nvSpPr>
          <p:cNvPr id="17" name="object 17"/>
          <p:cNvSpPr/>
          <p:nvPr/>
        </p:nvSpPr>
        <p:spPr>
          <a:xfrm>
            <a:off x="279400" y="794421"/>
            <a:ext cx="4572000" cy="4343400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5601" y="717355"/>
            <a:ext cx="4343399" cy="4437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CA2935"/>
                </a:solidFill>
                <a:latin typeface="Open Sans"/>
                <a:cs typeface="Open Sans"/>
              </a:rPr>
              <a:t>Кто </a:t>
            </a: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ведет занятия физической культурой и спортом для Вас/ Ваших односельчан?</a:t>
            </a:r>
            <a:endParaRPr lang="ru-RU" sz="1000" dirty="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756912199"/>
              </p:ext>
            </p:extLst>
          </p:nvPr>
        </p:nvGraphicFramePr>
        <p:xfrm>
          <a:off x="355601" y="1024117"/>
          <a:ext cx="4343399" cy="411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17"/>
          <p:cNvSpPr/>
          <p:nvPr/>
        </p:nvSpPr>
        <p:spPr>
          <a:xfrm>
            <a:off x="5764425" y="825413"/>
            <a:ext cx="4572000" cy="4312408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9"/>
          <p:cNvSpPr txBox="1"/>
          <p:nvPr/>
        </p:nvSpPr>
        <p:spPr>
          <a:xfrm>
            <a:off x="5840627" y="694358"/>
            <a:ext cx="4306674" cy="61042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CA2935"/>
                </a:solidFill>
                <a:latin typeface="Open Sans"/>
                <a:cs typeface="Open Sans"/>
              </a:rPr>
              <a:t>Кто ведет занятия физической культурой и спортом для Вас/ Ваших односельчан?</a:t>
            </a:r>
            <a:endParaRPr lang="ru-RU"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(наиболее популярные «свои ответы»)</a:t>
            </a:r>
            <a:endParaRPr lang="ru-RU" sz="1000" dirty="0">
              <a:latin typeface="Open Sans"/>
              <a:cs typeface="Open Sans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283798" y="5431606"/>
            <a:ext cx="10052627" cy="1657985"/>
          </a:xfrm>
          <a:custGeom>
            <a:avLst/>
            <a:gdLst/>
            <a:ahLst/>
            <a:cxnLst/>
            <a:rect l="l" t="t" r="r" b="b"/>
            <a:pathLst>
              <a:path w="4610734" h="1657985">
                <a:moveTo>
                  <a:pt x="0" y="1657857"/>
                </a:moveTo>
                <a:lnTo>
                  <a:pt x="4610735" y="1657857"/>
                </a:lnTo>
                <a:lnTo>
                  <a:pt x="4610735" y="0"/>
                </a:lnTo>
                <a:lnTo>
                  <a:pt x="0" y="0"/>
                </a:lnTo>
                <a:lnTo>
                  <a:pt x="0" y="1657857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/>
          <p:cNvSpPr txBox="1"/>
          <p:nvPr/>
        </p:nvSpPr>
        <p:spPr>
          <a:xfrm>
            <a:off x="351452" y="5280609"/>
            <a:ext cx="5508801" cy="2417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Кого отметили </a:t>
            </a:r>
            <a:endParaRPr lang="ru-RU" sz="1400" dirty="0">
              <a:latin typeface="Open Sans"/>
              <a:cs typeface="Open Sans"/>
            </a:endParaRPr>
          </a:p>
        </p:txBody>
      </p:sp>
      <p:sp>
        <p:nvSpPr>
          <p:cNvPr id="15" name="object 8"/>
          <p:cNvSpPr txBox="1">
            <a:spLocks/>
          </p:cNvSpPr>
          <p:nvPr/>
        </p:nvSpPr>
        <p:spPr>
          <a:xfrm>
            <a:off x="351452" y="5765111"/>
            <a:ext cx="1871048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100" kern="0" spc="-35" dirty="0">
                <a:solidFill>
                  <a:schemeClr val="tx1"/>
                </a:solidFill>
              </a:rPr>
              <a:t>Военно-патриотический клуб «Граница» МАОУДО Центра детского творчества города </a:t>
            </a:r>
            <a:r>
              <a:rPr lang="ru-RU" sz="1100" kern="0" spc="-35" dirty="0" err="1">
                <a:solidFill>
                  <a:schemeClr val="tx1"/>
                </a:solidFill>
              </a:rPr>
              <a:t>Ковдора</a:t>
            </a:r>
            <a:r>
              <a:rPr lang="ru-RU" sz="1100" kern="0" spc="-35" dirty="0">
                <a:solidFill>
                  <a:schemeClr val="tx1"/>
                </a:solidFill>
              </a:rPr>
              <a:t> Мурманской </a:t>
            </a:r>
            <a:r>
              <a:rPr lang="ru-RU" sz="1100" kern="0" spc="-35" dirty="0" smtClean="0">
                <a:solidFill>
                  <a:schemeClr val="tx1"/>
                </a:solidFill>
              </a:rPr>
              <a:t>области</a:t>
            </a:r>
          </a:p>
          <a:p>
            <a:pPr marL="12700" algn="ctr">
              <a:spcBef>
                <a:spcPts val="100"/>
              </a:spcBef>
            </a:pPr>
            <a:r>
              <a:rPr lang="ru-RU" sz="1100" kern="0" spc="-35" dirty="0" smtClean="0">
                <a:solidFill>
                  <a:schemeClr val="tx1"/>
                </a:solidFill>
              </a:rPr>
              <a:t>Жители села Алакуртти</a:t>
            </a:r>
            <a:endParaRPr lang="ru-RU" sz="1100" kern="0" spc="-35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395" y="5744118"/>
            <a:ext cx="22248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kern="0" spc="-35" dirty="0">
                <a:latin typeface="Open Sans Light"/>
                <a:ea typeface="+mj-ea"/>
                <a:cs typeface="Open Sans Light"/>
              </a:rPr>
              <a:t>Сельский тренер </a:t>
            </a:r>
            <a:r>
              <a:rPr lang="ru-RU" sz="1100" kern="0" spc="-35" dirty="0" err="1">
                <a:latin typeface="Open Sans Light"/>
                <a:ea typeface="+mj-ea"/>
                <a:cs typeface="Open Sans Light"/>
              </a:rPr>
              <a:t>Янмаев</a:t>
            </a:r>
            <a:r>
              <a:rPr lang="ru-RU" sz="1100" kern="0" spc="-35" dirty="0">
                <a:latin typeface="Open Sans Light"/>
                <a:ea typeface="+mj-ea"/>
                <a:cs typeface="Open Sans Light"/>
              </a:rPr>
              <a:t> </a:t>
            </a:r>
            <a:r>
              <a:rPr lang="ru-RU" sz="1100" kern="0" spc="-35" dirty="0" err="1">
                <a:latin typeface="Open Sans Light"/>
                <a:ea typeface="+mj-ea"/>
                <a:cs typeface="Open Sans Light"/>
              </a:rPr>
              <a:t>Шавкят</a:t>
            </a:r>
            <a:r>
              <a:rPr lang="ru-RU" sz="1100" kern="0" spc="-35" dirty="0">
                <a:latin typeface="Open Sans Light"/>
                <a:ea typeface="+mj-ea"/>
                <a:cs typeface="Open Sans Light"/>
              </a:rPr>
              <a:t> </a:t>
            </a:r>
            <a:r>
              <a:rPr lang="ru-RU" sz="1100" kern="0" spc="-35" dirty="0" err="1">
                <a:latin typeface="Open Sans Light"/>
                <a:ea typeface="+mj-ea"/>
                <a:cs typeface="Open Sans Light"/>
              </a:rPr>
              <a:t>Фаритович</a:t>
            </a:r>
            <a:endParaRPr lang="ru-RU" sz="1100" kern="0" spc="-35" dirty="0">
              <a:latin typeface="Open Sans Light"/>
              <a:ea typeface="+mj-ea"/>
              <a:cs typeface="Open Sans Light"/>
            </a:endParaRPr>
          </a:p>
          <a:p>
            <a:pPr algn="ctr"/>
            <a:r>
              <a:rPr lang="ru-RU" sz="1100" kern="0" spc="-35" dirty="0">
                <a:latin typeface="Open Sans Light"/>
                <a:ea typeface="+mj-ea"/>
                <a:cs typeface="Open Sans Light"/>
              </a:rPr>
              <a:t>Жители села Червленое Волгоградской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99099" y="5727074"/>
            <a:ext cx="1828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kern="0" spc="-35" dirty="0">
                <a:latin typeface="Open Sans Light"/>
                <a:ea typeface="+mj-ea"/>
                <a:cs typeface="Open Sans Light"/>
              </a:rPr>
              <a:t>Тренер команды по футболу </a:t>
            </a:r>
            <a:r>
              <a:rPr lang="ru-RU" sz="1100" kern="0" spc="-35" dirty="0" err="1">
                <a:latin typeface="Open Sans Light"/>
                <a:ea typeface="+mj-ea"/>
                <a:cs typeface="Open Sans Light"/>
              </a:rPr>
              <a:t>Шебут</a:t>
            </a:r>
            <a:r>
              <a:rPr lang="ru-RU" sz="1100" kern="0" spc="-35" dirty="0">
                <a:latin typeface="Open Sans Light"/>
                <a:ea typeface="+mj-ea"/>
                <a:cs typeface="Open Sans Light"/>
              </a:rPr>
              <a:t> </a:t>
            </a:r>
            <a:r>
              <a:rPr lang="ru-RU" sz="1100" kern="0" spc="-35" dirty="0" err="1">
                <a:latin typeface="Open Sans Light"/>
                <a:ea typeface="+mj-ea"/>
                <a:cs typeface="Open Sans Light"/>
              </a:rPr>
              <a:t>Янис</a:t>
            </a:r>
            <a:r>
              <a:rPr lang="ru-RU" sz="1100" kern="0" spc="-35" dirty="0">
                <a:latin typeface="Open Sans Light"/>
                <a:ea typeface="+mj-ea"/>
                <a:cs typeface="Open Sans Light"/>
              </a:rPr>
              <a:t> </a:t>
            </a:r>
            <a:r>
              <a:rPr lang="ru-RU" sz="1100" kern="0" spc="-35" dirty="0" err="1">
                <a:latin typeface="Open Sans Light"/>
                <a:ea typeface="+mj-ea"/>
                <a:cs typeface="Open Sans Light"/>
              </a:rPr>
              <a:t>Айсович</a:t>
            </a:r>
            <a:r>
              <a:rPr lang="ru-RU" sz="1100" kern="0" spc="-35" dirty="0">
                <a:latin typeface="Open Sans Light"/>
                <a:ea typeface="+mj-ea"/>
                <a:cs typeface="Open Sans Light"/>
              </a:rPr>
              <a:t> </a:t>
            </a:r>
            <a:endParaRPr lang="ru-RU" sz="1100" kern="0" spc="-35" dirty="0" smtClean="0">
              <a:latin typeface="Open Sans Light"/>
              <a:ea typeface="+mj-ea"/>
              <a:cs typeface="Open Sans Light"/>
            </a:endParaRPr>
          </a:p>
          <a:p>
            <a:pPr algn="ctr"/>
            <a:r>
              <a:rPr lang="ru-RU" sz="1100" kern="0" spc="-35" dirty="0" smtClean="0">
                <a:latin typeface="Open Sans Light"/>
                <a:ea typeface="+mj-ea"/>
                <a:cs typeface="Open Sans Light"/>
              </a:rPr>
              <a:t>Жители </a:t>
            </a:r>
            <a:r>
              <a:rPr lang="ru-RU" sz="1100" kern="0" spc="-35" dirty="0">
                <a:latin typeface="Open Sans Light"/>
                <a:ea typeface="+mj-ea"/>
                <a:cs typeface="Open Sans Light"/>
              </a:rPr>
              <a:t>села Ловозеро Мурманской </a:t>
            </a:r>
            <a:r>
              <a:rPr lang="ru-RU" sz="1100" kern="0" spc="-35" dirty="0" smtClean="0">
                <a:latin typeface="Open Sans Light"/>
                <a:ea typeface="+mj-ea"/>
                <a:cs typeface="Open Sans Light"/>
              </a:rPr>
              <a:t>области</a:t>
            </a:r>
            <a:endParaRPr lang="ru-RU" sz="1100" kern="0" spc="-35" dirty="0">
              <a:latin typeface="Open Sans Light"/>
              <a:ea typeface="+mj-ea"/>
              <a:cs typeface="Open Sans Ligh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95666" y="5744118"/>
            <a:ext cx="23288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kern="0" spc="-35" dirty="0">
                <a:latin typeface="Open Sans Light"/>
                <a:ea typeface="+mj-ea"/>
                <a:cs typeface="Open Sans Light"/>
              </a:rPr>
              <a:t>Работники и руководитель Казачьей молодёжной организации «Донцы» Бабич Леонид </a:t>
            </a:r>
            <a:r>
              <a:rPr lang="ru-RU" sz="1100" kern="0" spc="-35" dirty="0" smtClean="0">
                <a:latin typeface="Open Sans Light"/>
                <a:ea typeface="+mj-ea"/>
                <a:cs typeface="Open Sans Light"/>
              </a:rPr>
              <a:t>Петрович</a:t>
            </a:r>
          </a:p>
          <a:p>
            <a:pPr algn="ctr"/>
            <a:r>
              <a:rPr lang="ru-RU" sz="1100" kern="0" spc="-35" dirty="0">
                <a:latin typeface="Open Sans Light"/>
                <a:cs typeface="Open Sans Light"/>
              </a:rPr>
              <a:t>Жители </a:t>
            </a:r>
            <a:r>
              <a:rPr lang="ru-RU" sz="1100" kern="0" spc="-35" dirty="0" smtClean="0">
                <a:latin typeface="Open Sans Light"/>
                <a:cs typeface="Open Sans Light"/>
              </a:rPr>
              <a:t>сел Ростовской </a:t>
            </a:r>
            <a:r>
              <a:rPr lang="ru-RU" sz="1100" kern="0" spc="-35" dirty="0">
                <a:latin typeface="Open Sans Light"/>
                <a:cs typeface="Open Sans Light"/>
              </a:rPr>
              <a:t>области</a:t>
            </a:r>
          </a:p>
          <a:p>
            <a:endParaRPr lang="ru-RU" sz="1100" kern="0" spc="-35" dirty="0">
              <a:latin typeface="Open Sans Light"/>
              <a:ea typeface="+mj-ea"/>
              <a:cs typeface="Open Sans Light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5764425" y="826762"/>
            <a:ext cx="4572000" cy="4312408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/>
          <p:cNvSpPr txBox="1"/>
          <p:nvPr/>
        </p:nvSpPr>
        <p:spPr>
          <a:xfrm>
            <a:off x="5840627" y="695707"/>
            <a:ext cx="4306674" cy="61042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CA2935"/>
                </a:solidFill>
                <a:latin typeface="Open Sans"/>
                <a:cs typeface="Open Sans"/>
              </a:rPr>
              <a:t>Кто ведет занятия физической культурой и спортом для Вас/ Ваших односельчан?</a:t>
            </a:r>
            <a:endParaRPr lang="ru-RU"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(наиболее популярные «свои ответы»)</a:t>
            </a:r>
            <a:endParaRPr lang="ru-RU" sz="1000" dirty="0">
              <a:latin typeface="Open Sans"/>
              <a:cs typeface="Open Sans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853462370"/>
              </p:ext>
            </p:extLst>
          </p:nvPr>
        </p:nvGraphicFramePr>
        <p:xfrm>
          <a:off x="5793262" y="1344375"/>
          <a:ext cx="4401403" cy="373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965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5100" y="200025"/>
            <a:ext cx="810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/>
              <a:t>СПОРТИВНАЯ ИНФРАСТРУКТУРА</a:t>
            </a:r>
            <a:endParaRPr spc="-35" dirty="0"/>
          </a:p>
        </p:txBody>
      </p:sp>
      <p:sp>
        <p:nvSpPr>
          <p:cNvPr id="17" name="object 17"/>
          <p:cNvSpPr/>
          <p:nvPr/>
        </p:nvSpPr>
        <p:spPr>
          <a:xfrm>
            <a:off x="241300" y="962025"/>
            <a:ext cx="10210800" cy="5486400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9900" y="823753"/>
            <a:ext cx="8991600" cy="2282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CA2935"/>
                </a:solidFill>
                <a:latin typeface="Open Sans"/>
                <a:cs typeface="Open Sans"/>
              </a:rPr>
              <a:t>Какие объекты спортивной инфраструктуры представлены в Вашем сельском населенном пункте</a:t>
            </a: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?</a:t>
            </a:r>
            <a:endParaRPr lang="ru-RU" sz="1000" dirty="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880159391"/>
              </p:ext>
            </p:extLst>
          </p:nvPr>
        </p:nvGraphicFramePr>
        <p:xfrm>
          <a:off x="317501" y="1191721"/>
          <a:ext cx="9829799" cy="510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0524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5100" y="200025"/>
            <a:ext cx="810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/>
              <a:t>СПОРТИВНАЯ ИНФРАСТРУКТУРА</a:t>
            </a:r>
            <a:endParaRPr spc="-35" dirty="0"/>
          </a:p>
        </p:txBody>
      </p:sp>
      <p:sp>
        <p:nvSpPr>
          <p:cNvPr id="17" name="object 17"/>
          <p:cNvSpPr/>
          <p:nvPr/>
        </p:nvSpPr>
        <p:spPr>
          <a:xfrm>
            <a:off x="241300" y="962025"/>
            <a:ext cx="4926855" cy="5486400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7501" y="682625"/>
            <a:ext cx="4800599" cy="61042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CA2935"/>
                </a:solidFill>
                <a:latin typeface="Open Sans"/>
                <a:cs typeface="Open Sans"/>
              </a:rPr>
              <a:t>Какие объекты спортивной инфраструктуры представлены в Вашем сельском населенном пункте</a:t>
            </a: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15" dirty="0">
                <a:solidFill>
                  <a:srgbClr val="CA2935"/>
                </a:solidFill>
                <a:latin typeface="Open Sans"/>
                <a:cs typeface="Open Sans"/>
              </a:rPr>
              <a:t>(наиболее популярные «свои ответы»)</a:t>
            </a:r>
            <a:endParaRPr lang="ru-RU" sz="1000" dirty="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05828115"/>
              </p:ext>
            </p:extLst>
          </p:nvPr>
        </p:nvGraphicFramePr>
        <p:xfrm>
          <a:off x="317501" y="1621179"/>
          <a:ext cx="4571999" cy="467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17"/>
          <p:cNvSpPr/>
          <p:nvPr/>
        </p:nvSpPr>
        <p:spPr>
          <a:xfrm>
            <a:off x="5588001" y="962025"/>
            <a:ext cx="4864099" cy="5486400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9"/>
          <p:cNvSpPr txBox="1"/>
          <p:nvPr/>
        </p:nvSpPr>
        <p:spPr>
          <a:xfrm>
            <a:off x="5664202" y="682625"/>
            <a:ext cx="4649505" cy="4437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CA2935"/>
                </a:solidFill>
                <a:latin typeface="Open Sans"/>
                <a:cs typeface="Open Sans"/>
              </a:rPr>
              <a:t>Каково состояние спортивной инфраструктуры в Вашем сельском населенном пункте?</a:t>
            </a:r>
            <a:endParaRPr lang="ru-RU" sz="1000" dirty="0">
              <a:latin typeface="Open Sans"/>
              <a:cs typeface="Open San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31651368"/>
              </p:ext>
            </p:extLst>
          </p:nvPr>
        </p:nvGraphicFramePr>
        <p:xfrm>
          <a:off x="5664202" y="1405736"/>
          <a:ext cx="4787898" cy="504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5055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5100" y="200025"/>
            <a:ext cx="810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/>
              <a:t>УПРАВЛЕНИЕ</a:t>
            </a:r>
            <a:endParaRPr spc="-35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1" name="object 17"/>
          <p:cNvSpPr/>
          <p:nvPr/>
        </p:nvSpPr>
        <p:spPr>
          <a:xfrm>
            <a:off x="469901" y="962025"/>
            <a:ext cx="9982200" cy="5486400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9"/>
          <p:cNvSpPr txBox="1"/>
          <p:nvPr/>
        </p:nvSpPr>
        <p:spPr>
          <a:xfrm>
            <a:off x="550622" y="824449"/>
            <a:ext cx="9691407" cy="4437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CA2935"/>
                </a:solidFill>
                <a:latin typeface="Open Sans"/>
                <a:cs typeface="Open Sans"/>
              </a:rPr>
              <a:t>Как Вы думаете, уделяет ли должное внимание руководство Вашего региона/муниципалитета развитию физической культуры и спорта на сельских территориях?</a:t>
            </a:r>
            <a:endParaRPr lang="ru-RU" sz="1000" dirty="0">
              <a:latin typeface="Open Sans"/>
              <a:cs typeface="Open San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3253157"/>
              </p:ext>
            </p:extLst>
          </p:nvPr>
        </p:nvGraphicFramePr>
        <p:xfrm>
          <a:off x="850900" y="1405736"/>
          <a:ext cx="9601200" cy="504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4368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! ! ! OPRF\!!Фирм стиль\Презентация\Для Power Point\Фигуры-и-трикол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420758"/>
            <a:ext cx="9572256" cy="414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89100" y="2867025"/>
            <a:ext cx="8010122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5160"/>
              </a:lnSpc>
              <a:spcBef>
                <a:spcPts val="100"/>
              </a:spcBef>
            </a:pPr>
            <a:r>
              <a:rPr lang="ru-RU" sz="4400" dirty="0">
                <a:latin typeface="Open Sans"/>
                <a:cs typeface="Open Sans"/>
              </a:rPr>
              <a:t>Спасибо за внимание! </a:t>
            </a:r>
            <a:endParaRPr sz="32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3104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7845B4AD-05C8-4098-B7A1-946FFF7E9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266825"/>
            <a:ext cx="9143999" cy="1231106"/>
          </a:xfrm>
        </p:spPr>
        <p:txBody>
          <a:bodyPr/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Организаторы опроса: Комиссия ОП РФ по физической культуре и популяризации здорового образа жизни; Комиссия ОП РФ по развитию агропромышленного комплекса и сельских территорий; ОМОО «Российский союз сельской молодежи». </a:t>
            </a: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2F29955F-D27A-4479-B8F8-03DEB0A6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00" y="509822"/>
            <a:ext cx="5026025" cy="461665"/>
          </a:xfrm>
        </p:spPr>
        <p:txBody>
          <a:bodyPr/>
          <a:lstStyle/>
          <a:p>
            <a:r>
              <a:rPr lang="ru-RU" dirty="0" smtClean="0"/>
              <a:t>Организаторы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8500" y="3705225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выявление </a:t>
            </a:r>
            <a:r>
              <a:rPr lang="ru-RU" sz="2000" b="1" dirty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отношения сельского населения к физической культуре и спорту; </a:t>
            </a:r>
          </a:p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выявление </a:t>
            </a:r>
            <a:r>
              <a:rPr lang="ru-RU" sz="2000" b="1" dirty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основных проблем (в том числе в части состояния инфраструктуры и кадрового обеспечения в отдельных субъектах) и сбор предложений по развитию физической культуры и спорта на сельских территориях;</a:t>
            </a:r>
          </a:p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определение </a:t>
            </a:r>
            <a:r>
              <a:rPr lang="ru-RU" sz="2000" b="1" dirty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наиболее перспективных направлений развития физической культуры и спорта на селе </a:t>
            </a:r>
          </a:p>
        </p:txBody>
      </p:sp>
      <p:sp>
        <p:nvSpPr>
          <p:cNvPr id="6" name="Заголовок 22">
            <a:extLst>
              <a:ext uri="{FF2B5EF4-FFF2-40B4-BE49-F238E27FC236}">
                <a16:creationId xmlns:a16="http://schemas.microsoft.com/office/drawing/2014/main" xmlns="" id="{2F29955F-D27A-4479-B8F8-03DEB0A686F5}"/>
              </a:ext>
            </a:extLst>
          </p:cNvPr>
          <p:cNvSpPr txBox="1">
            <a:spLocks/>
          </p:cNvSpPr>
          <p:nvPr/>
        </p:nvSpPr>
        <p:spPr>
          <a:xfrm>
            <a:off x="599300" y="2943225"/>
            <a:ext cx="502602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kern="0" dirty="0" smtClean="0"/>
              <a:t>Задачи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67886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7845B4AD-05C8-4098-B7A1-946FFF7E9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266825"/>
            <a:ext cx="9143999" cy="307777"/>
          </a:xfrm>
        </p:spPr>
        <p:txBody>
          <a:bodyPr/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30 июля по 28 августа 2020 года.</a:t>
            </a: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2F29955F-D27A-4479-B8F8-03DEB0A6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00" y="509822"/>
            <a:ext cx="5026025" cy="461665"/>
          </a:xfrm>
        </p:spPr>
        <p:txBody>
          <a:bodyPr/>
          <a:lstStyle/>
          <a:p>
            <a:r>
              <a:rPr lang="ru-RU" dirty="0"/>
              <a:t>Сроки </a:t>
            </a:r>
            <a:r>
              <a:rPr lang="ru-RU" dirty="0" smtClean="0"/>
              <a:t>проведения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9300" y="2867025"/>
            <a:ext cx="74207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ru-RU" b="1" dirty="0" smtClean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Опрос </a:t>
            </a:r>
            <a:r>
              <a:rPr lang="ru-RU" b="1" dirty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проводится на сайте Общественной палаты Российской Федерации путем заполнения Анкеты в </a:t>
            </a:r>
            <a:r>
              <a:rPr lang="en-US" b="1" dirty="0" smtClean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google</a:t>
            </a:r>
            <a:r>
              <a:rPr lang="ru-RU" b="1" dirty="0" smtClean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-форме </a:t>
            </a:r>
            <a:r>
              <a:rPr lang="ru-RU" b="1" dirty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</a:t>
            </a:r>
            <a:r>
              <a:rPr lang="ru-RU" b="1" dirty="0" smtClean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ссылке</a:t>
            </a:r>
            <a:r>
              <a:rPr lang="en-US" b="1" dirty="0" smtClean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dirty="0" smtClean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или </a:t>
            </a:r>
            <a:r>
              <a:rPr lang="ru-RU" b="1" dirty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результаты анкетирования </a:t>
            </a:r>
            <a:r>
              <a:rPr lang="ru-RU" b="1" dirty="0" smtClean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присылались </a:t>
            </a:r>
            <a:r>
              <a:rPr lang="ru-RU" b="1" dirty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электронную почту: istyagina-eliseeva@mail.ru. </a:t>
            </a:r>
            <a:endParaRPr lang="en-US" b="1" dirty="0" smtClean="0">
              <a:solidFill>
                <a:srgbClr val="003F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SzPct val="150000"/>
            </a:pPr>
            <a:endParaRPr lang="en-US" b="1" dirty="0">
              <a:solidFill>
                <a:srgbClr val="003F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SzPct val="150000"/>
            </a:pPr>
            <a:r>
              <a:rPr lang="ru-RU" b="1" dirty="0" smtClean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Информация </a:t>
            </a:r>
            <a:r>
              <a:rPr lang="ru-RU" b="1" dirty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приглашением принять участие в опросе </a:t>
            </a:r>
            <a:r>
              <a:rPr lang="ru-RU" b="1" dirty="0" smtClean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распространялась </a:t>
            </a:r>
            <a:r>
              <a:rPr lang="ru-RU" b="1" dirty="0">
                <a:solidFill>
                  <a:srgbClr val="003F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через СМИ, социальные сети, региональные общественные палаты и заинтересованные общественные организации (в том числе среди активистов Российского союза сельской молодежи).</a:t>
            </a:r>
          </a:p>
        </p:txBody>
      </p:sp>
      <p:sp>
        <p:nvSpPr>
          <p:cNvPr id="6" name="Заголовок 22">
            <a:extLst>
              <a:ext uri="{FF2B5EF4-FFF2-40B4-BE49-F238E27FC236}">
                <a16:creationId xmlns:a16="http://schemas.microsoft.com/office/drawing/2014/main" xmlns="" id="{2F29955F-D27A-4479-B8F8-03DEB0A686F5}"/>
              </a:ext>
            </a:extLst>
          </p:cNvPr>
          <p:cNvSpPr txBox="1">
            <a:spLocks/>
          </p:cNvSpPr>
          <p:nvPr/>
        </p:nvSpPr>
        <p:spPr>
          <a:xfrm>
            <a:off x="593373" y="2033077"/>
            <a:ext cx="502602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kern="0" dirty="0"/>
              <a:t>Механизм 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2733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9300" y="509822"/>
            <a:ext cx="810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/>
              <a:t>УЧАСТИЕ</a:t>
            </a:r>
            <a:endParaRPr spc="-35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1" y="630378"/>
            <a:ext cx="9870948" cy="5147864"/>
          </a:xfrm>
          <a:prstGeom prst="rect">
            <a:avLst/>
          </a:prstGeom>
        </p:spPr>
      </p:pic>
      <p:graphicFrame>
        <p:nvGraphicFramePr>
          <p:cNvPr id="21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70757"/>
              </p:ext>
            </p:extLst>
          </p:nvPr>
        </p:nvGraphicFramePr>
        <p:xfrm>
          <a:off x="850900" y="5153025"/>
          <a:ext cx="2770433" cy="1782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0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057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Масштабы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114935" marB="0" anchor="ctr">
                    <a:solidFill>
                      <a:srgbClr val="003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161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2000" b="1" dirty="0" smtClean="0">
                          <a:solidFill>
                            <a:srgbClr val="CA2935"/>
                          </a:solidFill>
                          <a:latin typeface="Open Sans Semibold"/>
                          <a:cs typeface="Open Sans"/>
                        </a:rPr>
                        <a:t>7</a:t>
                      </a:r>
                      <a:r>
                        <a:rPr lang="en-US" sz="2000" b="1" dirty="0" smtClean="0">
                          <a:solidFill>
                            <a:srgbClr val="CA2935"/>
                          </a:solidFill>
                          <a:latin typeface="Open Sans Semibold"/>
                          <a:cs typeface="Open Sans"/>
                        </a:rPr>
                        <a:t>5</a:t>
                      </a:r>
                      <a:r>
                        <a:rPr lang="ru-RU" sz="2000" b="1" dirty="0" smtClean="0">
                          <a:solidFill>
                            <a:srgbClr val="CA2935"/>
                          </a:solidFill>
                          <a:latin typeface="Open Sans Semibold"/>
                          <a:cs typeface="Open Sans"/>
                        </a:rPr>
                        <a:t> субъектов</a:t>
                      </a:r>
                      <a:endParaRPr sz="1100" dirty="0">
                        <a:latin typeface="Open Sans"/>
                        <a:cs typeface="Open Sans"/>
                      </a:endParaRPr>
                    </a:p>
                  </a:txBody>
                  <a:tcPr marL="0" marR="0" marT="20320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981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2000" b="1" dirty="0" smtClean="0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14 634 анкет</a:t>
                      </a:r>
                      <a:endParaRPr lang="ru-RU" sz="2000" b="1" dirty="0">
                        <a:solidFill>
                          <a:srgbClr val="CA2935"/>
                        </a:solidFill>
                        <a:latin typeface="Open Sans Semibold"/>
                        <a:ea typeface="+mn-ea"/>
                        <a:cs typeface="Open Sans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T w="12700">
                      <a:solidFill>
                        <a:srgbClr val="003F79"/>
                      </a:solidFill>
                      <a:prstDash val="solid"/>
                    </a:lnT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981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pen Sans Semibold"/>
                          <a:cs typeface="Open Sans"/>
                        </a:rPr>
                        <a:t>13 872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Open Sans Semibold"/>
                          <a:cs typeface="Open Sans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Open Sans"/>
                          <a:cs typeface="Open Sans"/>
                        </a:rPr>
                        <a:t>электронно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Open Sans"/>
                        <a:cs typeface="Open Sans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T w="12700">
                      <a:solidFill>
                        <a:srgbClr val="003F79"/>
                      </a:solidFill>
                      <a:prstDash val="solid"/>
                    </a:lnT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981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pen Sans Semibold"/>
                          <a:cs typeface="Open Sans"/>
                        </a:rPr>
                        <a:t>762 по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Open Sans Semibold"/>
                          <a:cs typeface="Open Sans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Open Sans Semibold"/>
                          <a:cs typeface="Open Sans"/>
                        </a:rPr>
                        <a:t>e-mai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Open Sans"/>
                          <a:ea typeface="+mn-ea"/>
                          <a:cs typeface="Open Sans"/>
                        </a:rPr>
                        <a:t>l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Open Sans"/>
                        <a:ea typeface="+mn-ea"/>
                        <a:cs typeface="Open Sans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T w="12700">
                      <a:solidFill>
                        <a:srgbClr val="003F79"/>
                      </a:solidFill>
                      <a:prstDash val="solid"/>
                    </a:lnT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9300" y="509822"/>
            <a:ext cx="810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/>
              <a:t>УЧАСТИЕ</a:t>
            </a:r>
            <a:endParaRPr spc="-35" dirty="0"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95104"/>
              </p:ext>
            </p:extLst>
          </p:nvPr>
        </p:nvGraphicFramePr>
        <p:xfrm>
          <a:off x="546100" y="1201640"/>
          <a:ext cx="4114800" cy="2695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617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НАИБОЛЬШЕЕ ЧИСЛО ОТЗЫВОВ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114935" marB="0">
                    <a:solidFill>
                      <a:srgbClr val="003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7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dirty="0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Астраханская область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5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dirty="0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Липецкая область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T w="12700">
                      <a:solidFill>
                        <a:srgbClr val="003F79"/>
                      </a:solidFill>
                      <a:prstDash val="solid"/>
                    </a:lnT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5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dirty="0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Ростовская область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T w="12700">
                      <a:solidFill>
                        <a:srgbClr val="003F79"/>
                      </a:solidFill>
                      <a:prstDash val="solid"/>
                    </a:lnT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5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dirty="0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Волгоградская область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T w="12700">
                      <a:solidFill>
                        <a:srgbClr val="003F79"/>
                      </a:solidFill>
                      <a:prstDash val="solid"/>
                    </a:lnT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94932"/>
              </p:ext>
            </p:extLst>
          </p:nvPr>
        </p:nvGraphicFramePr>
        <p:xfrm>
          <a:off x="6032500" y="1201640"/>
          <a:ext cx="4114800" cy="2695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4312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НАИМЕНЬШЕЕ ЧИСЛО ОТЗЫВОВ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114935" marB="0">
                    <a:solidFill>
                      <a:srgbClr val="003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1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dirty="0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Новгородская область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34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dirty="0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Город Москва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T w="12700">
                      <a:solidFill>
                        <a:srgbClr val="003F79"/>
                      </a:solidFill>
                      <a:prstDash val="solid"/>
                    </a:lnT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34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dirty="0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Чукотский автономный округ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T w="12700">
                      <a:solidFill>
                        <a:srgbClr val="003F79"/>
                      </a:solidFill>
                      <a:prstDash val="solid"/>
                    </a:lnT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34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dirty="0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Республика Татарстан (Татарстан)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T w="12700">
                      <a:solidFill>
                        <a:srgbClr val="003F79"/>
                      </a:solidFill>
                      <a:prstDash val="solid"/>
                    </a:lnT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graphicFrame>
        <p:nvGraphicFramePr>
          <p:cNvPr id="15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76778"/>
              </p:ext>
            </p:extLst>
          </p:nvPr>
        </p:nvGraphicFramePr>
        <p:xfrm>
          <a:off x="546100" y="4394082"/>
          <a:ext cx="9601200" cy="27235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919740046"/>
                    </a:ext>
                  </a:extLst>
                </a:gridCol>
              </a:tblGrid>
              <a:tr h="576061"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НЕ</a:t>
                      </a:r>
                      <a:r>
                        <a:rPr lang="ru-RU" sz="1600" b="1" baseline="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ПОСТУПИЛИ ОТЗЫВЫ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114935" marB="0" anchor="ctr">
                    <a:solidFill>
                      <a:srgbClr val="003F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9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Республика Адыгея (Адыгея)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B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3F79"/>
                      </a:solidFill>
                      <a:prstDash val="solid"/>
                    </a:lnT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Брянская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T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Кабардино-Балкарская Республика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3F79"/>
                      </a:solidFill>
                      <a:prstDash val="solid"/>
                    </a:lnT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Орловская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T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Карачаево-Черкесская Республика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3F79"/>
                      </a:solidFill>
                      <a:prstDash val="solid"/>
                    </a:lnT>
                    <a:lnB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Томская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T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Республика Северная Осетия – Алания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3F79"/>
                      </a:solidFill>
                      <a:prstDash val="solid"/>
                    </a:lnL>
                    <a:lnR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3F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>
                          <a:solidFill>
                            <a:srgbClr val="CA2935"/>
                          </a:solidFill>
                          <a:latin typeface="Open Sans Semibold"/>
                          <a:ea typeface="+mn-ea"/>
                          <a:cs typeface="Open Sans"/>
                        </a:rPr>
                        <a:t>Город Севастополь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3F79"/>
                      </a:solidFill>
                      <a:prstDash val="solid"/>
                    </a:lnR>
                    <a:lnT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4039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28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9300" y="509822"/>
            <a:ext cx="810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/>
              <a:t>УЧАСТНИКИ ОПРОСА</a:t>
            </a:r>
            <a:endParaRPr spc="-35" dirty="0"/>
          </a:p>
        </p:txBody>
      </p:sp>
      <p:sp>
        <p:nvSpPr>
          <p:cNvPr id="17" name="object 17"/>
          <p:cNvSpPr/>
          <p:nvPr/>
        </p:nvSpPr>
        <p:spPr>
          <a:xfrm>
            <a:off x="241300" y="1149819"/>
            <a:ext cx="5715000" cy="5755806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0983" y="1035685"/>
            <a:ext cx="4247573" cy="2282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Тип </a:t>
            </a:r>
            <a:r>
              <a:rPr lang="ru-RU" sz="1400" b="1" spc="-15" dirty="0">
                <a:solidFill>
                  <a:srgbClr val="CA2935"/>
                </a:solidFill>
                <a:latin typeface="Open Sans"/>
                <a:cs typeface="Open Sans"/>
              </a:rPr>
              <a:t>населенного пункта (число проживающих</a:t>
            </a: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)</a:t>
            </a:r>
            <a:endParaRPr lang="ru-RU" sz="1400" dirty="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646530773"/>
              </p:ext>
            </p:extLst>
          </p:nvPr>
        </p:nvGraphicFramePr>
        <p:xfrm>
          <a:off x="317500" y="1307216"/>
          <a:ext cx="5638799" cy="521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object 17"/>
          <p:cNvSpPr/>
          <p:nvPr/>
        </p:nvSpPr>
        <p:spPr>
          <a:xfrm>
            <a:off x="6337300" y="352425"/>
            <a:ext cx="4191001" cy="2895600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/>
          <p:cNvSpPr txBox="1"/>
          <p:nvPr/>
        </p:nvSpPr>
        <p:spPr>
          <a:xfrm>
            <a:off x="6642100" y="281554"/>
            <a:ext cx="905148" cy="2282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Пол</a:t>
            </a:r>
            <a:endParaRPr lang="ru-RU" sz="1400" dirty="0">
              <a:latin typeface="Open Sans"/>
              <a:cs typeface="Open Sans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558682881"/>
              </p:ext>
            </p:extLst>
          </p:nvPr>
        </p:nvGraphicFramePr>
        <p:xfrm>
          <a:off x="6339102" y="370885"/>
          <a:ext cx="4354298" cy="310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object 17"/>
          <p:cNvSpPr/>
          <p:nvPr/>
        </p:nvSpPr>
        <p:spPr>
          <a:xfrm>
            <a:off x="6337300" y="3538902"/>
            <a:ext cx="4191001" cy="2895600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9"/>
          <p:cNvSpPr txBox="1"/>
          <p:nvPr/>
        </p:nvSpPr>
        <p:spPr>
          <a:xfrm>
            <a:off x="6642100" y="3468031"/>
            <a:ext cx="905148" cy="2282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Возраст</a:t>
            </a:r>
            <a:endParaRPr lang="ru-RU" sz="1400" dirty="0">
              <a:latin typeface="Open Sans"/>
              <a:cs typeface="Open Sans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026518536"/>
              </p:ext>
            </p:extLst>
          </p:nvPr>
        </p:nvGraphicFramePr>
        <p:xfrm>
          <a:off x="6339102" y="3557362"/>
          <a:ext cx="4354298" cy="310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0041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9300" y="509822"/>
            <a:ext cx="810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/>
              <a:t>УЧАСТНИКИ ОПРОСА</a:t>
            </a:r>
            <a:endParaRPr spc="-35" dirty="0"/>
          </a:p>
        </p:txBody>
      </p:sp>
      <p:sp>
        <p:nvSpPr>
          <p:cNvPr id="17" name="object 17"/>
          <p:cNvSpPr/>
          <p:nvPr/>
        </p:nvSpPr>
        <p:spPr>
          <a:xfrm>
            <a:off x="165100" y="1272863"/>
            <a:ext cx="4572000" cy="5675192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7856" y="1158729"/>
            <a:ext cx="4247573" cy="2282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Род занятий</a:t>
            </a:r>
            <a:endParaRPr lang="ru-RU" sz="1400" dirty="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12914237"/>
              </p:ext>
            </p:extLst>
          </p:nvPr>
        </p:nvGraphicFramePr>
        <p:xfrm>
          <a:off x="241301" y="1272863"/>
          <a:ext cx="4648199" cy="498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object 17"/>
          <p:cNvSpPr/>
          <p:nvPr/>
        </p:nvSpPr>
        <p:spPr>
          <a:xfrm>
            <a:off x="5041900" y="352425"/>
            <a:ext cx="5486401" cy="6595630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/>
          <p:cNvSpPr txBox="1"/>
          <p:nvPr/>
        </p:nvSpPr>
        <p:spPr>
          <a:xfrm>
            <a:off x="5270500" y="249656"/>
            <a:ext cx="1524000" cy="2282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Пол и возраст</a:t>
            </a:r>
            <a:endParaRPr lang="ru-RU" sz="1400" dirty="0">
              <a:latin typeface="Open Sans"/>
              <a:cs typeface="Open Sans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549072835"/>
              </p:ext>
            </p:extLst>
          </p:nvPr>
        </p:nvGraphicFramePr>
        <p:xfrm>
          <a:off x="5194301" y="580693"/>
          <a:ext cx="5327128" cy="617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580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5100" y="200025"/>
            <a:ext cx="810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/>
              <a:t>ОТНОШЕНИЕ К ЗАНЯТИЯМ </a:t>
            </a:r>
            <a:r>
              <a:rPr lang="ru-RU" spc="-35" dirty="0" err="1" smtClean="0"/>
              <a:t>ФКиС</a:t>
            </a:r>
            <a:endParaRPr spc="-35" dirty="0"/>
          </a:p>
        </p:txBody>
      </p:sp>
      <p:sp>
        <p:nvSpPr>
          <p:cNvPr id="17" name="object 17"/>
          <p:cNvSpPr/>
          <p:nvPr/>
        </p:nvSpPr>
        <p:spPr>
          <a:xfrm>
            <a:off x="241300" y="962025"/>
            <a:ext cx="10210800" cy="5486400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2300" y="781352"/>
            <a:ext cx="6781800" cy="41036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Занимаетесь ли Вы физической культурой и спортом, каким образом?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(до 3 ответов)</a:t>
            </a:r>
            <a:endParaRPr lang="ru-RU" sz="1100" dirty="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342743596"/>
              </p:ext>
            </p:extLst>
          </p:nvPr>
        </p:nvGraphicFramePr>
        <p:xfrm>
          <a:off x="317501" y="1191721"/>
          <a:ext cx="9829799" cy="510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579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5100" y="200025"/>
            <a:ext cx="810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 smtClean="0"/>
              <a:t>ОТНОШЕНИЕ К ЗАНЯТИЯМ </a:t>
            </a:r>
            <a:r>
              <a:rPr lang="ru-RU" spc="-35" dirty="0" err="1" smtClean="0"/>
              <a:t>ФКиС</a:t>
            </a:r>
            <a:endParaRPr spc="-35" dirty="0"/>
          </a:p>
        </p:txBody>
      </p:sp>
      <p:sp>
        <p:nvSpPr>
          <p:cNvPr id="17" name="object 17"/>
          <p:cNvSpPr/>
          <p:nvPr/>
        </p:nvSpPr>
        <p:spPr>
          <a:xfrm>
            <a:off x="165100" y="1191721"/>
            <a:ext cx="5562600" cy="5745911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1300" y="936959"/>
            <a:ext cx="5257800" cy="6258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Занимаетесь ли Вы физической культурой и спортом, каким образом?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(наиболее популярные ответы в категории «другое»)</a:t>
            </a:r>
            <a:endParaRPr lang="ru-RU" sz="1100" dirty="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647454218"/>
              </p:ext>
            </p:extLst>
          </p:nvPr>
        </p:nvGraphicFramePr>
        <p:xfrm>
          <a:off x="136236" y="1495425"/>
          <a:ext cx="5896264" cy="487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35" y="1554978"/>
            <a:ext cx="4641329" cy="1713755"/>
          </a:xfrm>
          <a:prstGeom prst="rect">
            <a:avLst/>
          </a:prstGeom>
        </p:spPr>
      </p:pic>
      <p:sp>
        <p:nvSpPr>
          <p:cNvPr id="9" name="object 17"/>
          <p:cNvSpPr/>
          <p:nvPr/>
        </p:nvSpPr>
        <p:spPr>
          <a:xfrm>
            <a:off x="5947035" y="1191721"/>
            <a:ext cx="4659816" cy="5745911"/>
          </a:xfrm>
          <a:custGeom>
            <a:avLst/>
            <a:gdLst/>
            <a:ahLst/>
            <a:cxnLst/>
            <a:rect l="l" t="t" r="r" b="b"/>
            <a:pathLst>
              <a:path w="4657090" h="3596640">
                <a:moveTo>
                  <a:pt x="0" y="3596563"/>
                </a:moveTo>
                <a:lnTo>
                  <a:pt x="4656505" y="3596563"/>
                </a:lnTo>
                <a:lnTo>
                  <a:pt x="4656505" y="0"/>
                </a:lnTo>
                <a:lnTo>
                  <a:pt x="0" y="0"/>
                </a:lnTo>
                <a:lnTo>
                  <a:pt x="0" y="3596563"/>
                </a:lnTo>
                <a:close/>
              </a:path>
            </a:pathLst>
          </a:custGeom>
          <a:ln w="15430">
            <a:solidFill>
              <a:srgbClr val="003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9"/>
          <p:cNvSpPr txBox="1"/>
          <p:nvPr/>
        </p:nvSpPr>
        <p:spPr>
          <a:xfrm>
            <a:off x="6017491" y="1072162"/>
            <a:ext cx="4488929" cy="2282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CA2935"/>
                </a:solidFill>
                <a:latin typeface="Open Sans"/>
                <a:cs typeface="Open Sans"/>
              </a:rPr>
              <a:t>Замечания, высказанные в анкете</a:t>
            </a:r>
            <a:endParaRPr lang="ru-RU" sz="1100" dirty="0">
              <a:latin typeface="Open Sans"/>
              <a:cs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2500" y="3631990"/>
            <a:ext cx="4488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Учитывать пожелания сельчан по спортивной инфраструктуре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32478" y="4494289"/>
            <a:ext cx="44889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Нет методического обеспечения для самостоятельных занятий, все делаем на свой страх и риск. По старинке.</a:t>
            </a:r>
          </a:p>
          <a:p>
            <a:endParaRPr lang="ru-RU" dirty="0"/>
          </a:p>
          <a:p>
            <a:r>
              <a:rPr lang="ru-RU" dirty="0" smtClean="0"/>
              <a:t>«Я бы с радостью</a:t>
            </a:r>
            <a:r>
              <a:rPr lang="en-US" dirty="0" smtClean="0"/>
              <a:t> (</a:t>
            </a:r>
            <a:r>
              <a:rPr lang="ru-RU" dirty="0" smtClean="0"/>
              <a:t>занялся </a:t>
            </a:r>
            <a:r>
              <a:rPr lang="ru-RU" dirty="0" err="1" smtClean="0"/>
              <a:t>ФКиС</a:t>
            </a:r>
            <a:r>
              <a:rPr lang="ru-RU" dirty="0" smtClean="0"/>
              <a:t> – прим.</a:t>
            </a:r>
            <a:r>
              <a:rPr lang="en-US" dirty="0" smtClean="0"/>
              <a:t>)</a:t>
            </a:r>
            <a:r>
              <a:rPr lang="ru-RU" dirty="0" smtClean="0"/>
              <a:t>, но все позакрывали и порушили».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08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65A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</TotalTime>
  <Words>961</Words>
  <Application>Microsoft Macintosh PowerPoint</Application>
  <PresentationFormat>Другой</PresentationFormat>
  <Paragraphs>171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«Развитие физической культуры и спорта на селе»</vt:lpstr>
      <vt:lpstr>Организаторы</vt:lpstr>
      <vt:lpstr>Сроки проведения</vt:lpstr>
      <vt:lpstr>УЧАСТИЕ</vt:lpstr>
      <vt:lpstr>УЧАСТИЕ</vt:lpstr>
      <vt:lpstr>УЧАСТНИКИ ОПРОСА</vt:lpstr>
      <vt:lpstr>УЧАСТНИКИ ОПРОСА</vt:lpstr>
      <vt:lpstr>ОТНОШЕНИЕ К ЗАНЯТИЯМ ФКиС</vt:lpstr>
      <vt:lpstr>ОТНОШЕНИЕ К ЗАНЯТИЯМ ФКиС</vt:lpstr>
      <vt:lpstr>Презентация PowerPoint</vt:lpstr>
      <vt:lpstr>Презентация PowerPoint</vt:lpstr>
      <vt:lpstr>ОТНОШЕНИЕ К ЗАНЯТИЯМ ФКиС</vt:lpstr>
      <vt:lpstr>ОТНОШЕНИЕ К ЗАНЯТИЯМ ФКиС</vt:lpstr>
      <vt:lpstr>ОТНОШЕНИЕ К ЗАНЯТИЯМ ФКиС</vt:lpstr>
      <vt:lpstr>ОТНОШЕНИЕ К ЗАНЯТИЯМ ФКиС</vt:lpstr>
      <vt:lpstr>СПОРТИВНАЯ ИНФРАСТРУКТУРА</vt:lpstr>
      <vt:lpstr>СПОРТИВНАЯ ИНФРАСТРУКТУРА</vt:lpstr>
      <vt:lpstr>УПРАВЛЕНИЕ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ОБЩЕСТВЕННОЙ ПАЛАТЫ РФ</dc:title>
  <dc:creator>Добрыдин Дмитрий Владимирович</dc:creator>
  <cp:lastModifiedBy>Пользователь Microsoft Office</cp:lastModifiedBy>
  <cp:revision>58</cp:revision>
  <cp:lastPrinted>2020-09-29T07:51:54Z</cp:lastPrinted>
  <dcterms:created xsi:type="dcterms:W3CDTF">2018-09-28T07:12:06Z</dcterms:created>
  <dcterms:modified xsi:type="dcterms:W3CDTF">2020-09-30T16:13:15Z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2018-09-28T00:00:00Z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2018-09-28T00:00:00Z</vt:filetime>
  </property>
</Properties>
</file>