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6" r:id="rId4"/>
    <p:sldId id="277" r:id="rId5"/>
    <p:sldId id="260" r:id="rId6"/>
    <p:sldId id="261" r:id="rId7"/>
    <p:sldId id="286" r:id="rId8"/>
    <p:sldId id="285" r:id="rId9"/>
    <p:sldId id="265" r:id="rId10"/>
    <p:sldId id="283" r:id="rId11"/>
    <p:sldId id="279" r:id="rId12"/>
    <p:sldId id="280" r:id="rId13"/>
    <p:sldId id="281" r:id="rId14"/>
    <p:sldId id="282" r:id="rId15"/>
    <p:sldId id="266" r:id="rId16"/>
    <p:sldId id="271" r:id="rId17"/>
    <p:sldId id="272" r:id="rId18"/>
    <p:sldId id="275" r:id="rId19"/>
    <p:sldId id="274" r:id="rId20"/>
    <p:sldId id="288" r:id="rId21"/>
    <p:sldId id="287" r:id="rId22"/>
    <p:sldId id="273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2394" y="3672330"/>
            <a:ext cx="6912268" cy="97264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Социальный проект. </a:t>
            </a:r>
            <a:b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Курс на качество. 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064896" cy="23042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 мы поймем что цель достигнута?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Сформулируйте </a:t>
            </a:r>
            <a:r>
              <a:rPr lang="ru-RU" sz="4000" b="1" dirty="0" smtClean="0">
                <a:solidFill>
                  <a:srgbClr val="C00000"/>
                </a:solidFill>
              </a:rPr>
              <a:t>для своей целевой аудитории возможные изменения в качестве жизни и их показатели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Примеры результатов для участников программ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116" y="1392865"/>
            <a:ext cx="8080111" cy="523121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Сохранение или улучшение состояния здоровья </a:t>
            </a:r>
          </a:p>
          <a:p>
            <a:r>
              <a:rPr lang="ru-RU" sz="2800" dirty="0" smtClean="0"/>
              <a:t>Формирование или изменение моделей поведения</a:t>
            </a:r>
          </a:p>
          <a:p>
            <a:r>
              <a:rPr lang="ru-RU" sz="2800" dirty="0" smtClean="0"/>
              <a:t>Изменения мнения и отношения к конкретной проблеме</a:t>
            </a:r>
          </a:p>
          <a:p>
            <a:r>
              <a:rPr lang="ru-RU" sz="2800" dirty="0" smtClean="0"/>
              <a:t>Улучшение психологического состояния</a:t>
            </a:r>
          </a:p>
          <a:p>
            <a:r>
              <a:rPr lang="ru-RU" sz="2800" dirty="0" smtClean="0"/>
              <a:t>Появление новых возможностей</a:t>
            </a:r>
          </a:p>
          <a:p>
            <a:r>
              <a:rPr lang="ru-RU" sz="2800" dirty="0" smtClean="0"/>
              <a:t>Получение знаний, умений, навыков</a:t>
            </a:r>
          </a:p>
          <a:p>
            <a:r>
              <a:rPr lang="ru-RU" sz="2800" dirty="0" smtClean="0"/>
              <a:t>Снижение рисков</a:t>
            </a:r>
          </a:p>
          <a:p>
            <a:r>
              <a:rPr lang="ru-RU" sz="2800" dirty="0" smtClean="0"/>
              <a:t>…….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69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Примеры результатов для сообщества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35926" cy="48737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Повышение гражданской активности и  расширение участия населения в принятии решений</a:t>
            </a:r>
          </a:p>
          <a:p>
            <a:r>
              <a:rPr lang="ru-RU" sz="2800" dirty="0" smtClean="0"/>
              <a:t>Сохранение или улучшение экологической ситуации</a:t>
            </a:r>
          </a:p>
          <a:p>
            <a:r>
              <a:rPr lang="ru-RU" sz="2800" dirty="0" smtClean="0"/>
              <a:t>Обеспечение общественной безопасности</a:t>
            </a:r>
          </a:p>
          <a:p>
            <a:r>
              <a:rPr lang="ru-RU" sz="2800" dirty="0" smtClean="0"/>
              <a:t>Улучшение комфортности общественных пространств </a:t>
            </a:r>
          </a:p>
          <a:p>
            <a:r>
              <a:rPr lang="ru-RU" sz="2800" dirty="0" smtClean="0"/>
              <a:t>Повышение доступности социально – значимых услуг, возможностей (образования, досуга, спорта,  и др.)</a:t>
            </a:r>
          </a:p>
          <a:p>
            <a:r>
              <a:rPr lang="ru-RU" sz="2800" dirty="0" smtClean="0"/>
              <a:t>Снижение напряженности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2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22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Примеры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изменений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4831286"/>
              </p:ext>
            </p:extLst>
          </p:nvPr>
        </p:nvGraphicFramePr>
        <p:xfrm>
          <a:off x="168275" y="1709738"/>
          <a:ext cx="8716963" cy="468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268"/>
                <a:gridCol w="6788695"/>
              </a:tblGrid>
              <a:tr h="74454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Что меняется?</a:t>
                      </a: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j-lt"/>
                        </a:rPr>
                        <a:t>Пример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L="91444" marR="91444" marT="45697" marB="45697"/>
                </a:tc>
              </a:tr>
              <a:tr h="744614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Состояние</a:t>
                      </a:r>
                    </a:p>
                    <a:p>
                      <a:r>
                        <a:rPr kumimoji="0"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здоровья</a:t>
                      </a: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 получения медицинских услуг больные перестают страдать от болезни или страдают от нее меньше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697" marB="45697"/>
                </a:tc>
              </a:tr>
              <a:tr h="744614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Поведение</a:t>
                      </a: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 получения социально-реабилитационных услуг подростки-правонарушители перестают совершать правонарушения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697" marB="45697"/>
                </a:tc>
              </a:tr>
              <a:tr h="138290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</a:t>
                      </a: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просмотра цикла документальных фильмов об истории и культуре национальных меньшинств у представителей титульной национальности территории улучшается отношение к представителям меньшинств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697" marB="45697"/>
                </a:tc>
              </a:tr>
              <a:tr h="106375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Психологическое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697" marB="4569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получения психологических реабилитационных услуг у участников военных конфликтов проходит посттравматический синдром</a:t>
                      </a:r>
                    </a:p>
                  </a:txBody>
                  <a:tcPr marL="91444" marR="91444" marT="45697" marB="4569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9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61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Примеры изменений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04037007"/>
              </p:ext>
            </p:extLst>
          </p:nvPr>
        </p:nvGraphicFramePr>
        <p:xfrm>
          <a:off x="436563" y="1154113"/>
          <a:ext cx="8229600" cy="512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591"/>
                <a:gridCol w="6530009"/>
              </a:tblGrid>
              <a:tr h="6401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Что меняется? 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Пример</a:t>
                      </a:r>
                      <a:endParaRPr lang="ru-RU" sz="1800" dirty="0"/>
                    </a:p>
                  </a:txBody>
                  <a:tcPr marT="45715" marB="45715"/>
                </a:tc>
              </a:tr>
              <a:tr h="914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оборудования физкультурных дворовых комплексов население территории получает возможность заниматься физкультурой по месту  жительства </a:t>
                      </a:r>
                    </a:p>
                  </a:txBody>
                  <a:tcPr marT="45715" marB="45715"/>
                </a:tc>
              </a:tr>
              <a:tr h="914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получения адаптационных услуг дети-инвалиды приобретают навыки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самостоятельного обслуживания себя в быту</a:t>
                      </a:r>
                    </a:p>
                  </a:txBody>
                  <a:tcPr marT="45715" marB="45715"/>
                </a:tc>
              </a:tr>
              <a:tr h="914511"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/ статус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получения помощи ее получатели переходят из положения безработного в положение предпринимателя и работодателя.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</a:tr>
              <a:tr h="1737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рисков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 проведения антиникотиновой кампании среди подростков подростки  меньше курят</a:t>
                      </a:r>
                    </a:p>
                    <a:p>
                      <a:endParaRPr kumimoji="0"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 время вывоза подростков-правонарушителей в загородные досуговые лагеря снижается вероятность получения гражданами вреда от противоправных действий этих подростков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64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Как нам </a:t>
            </a:r>
            <a:r>
              <a:rPr lang="ru-RU" b="1" dirty="0" smtClean="0">
                <a:solidFill>
                  <a:srgbClr val="C00000"/>
                </a:solidFill>
              </a:rPr>
              <a:t>оценить свое влияние? 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Исключите показатели, на которые вы мало влияете.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79" y="1762125"/>
            <a:ext cx="3453003" cy="228028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83" y="1561043"/>
            <a:ext cx="3430787" cy="257309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83" y="4297746"/>
            <a:ext cx="3430788" cy="22845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79" y="4211032"/>
            <a:ext cx="3453003" cy="23712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988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Спасение Утопающих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Дело </a:t>
            </a:r>
            <a:r>
              <a:rPr lang="ru-RU" sz="3600" b="1" dirty="0">
                <a:solidFill>
                  <a:srgbClr val="C00000"/>
                </a:solidFill>
              </a:rPr>
              <a:t>Рук Самих Утопающих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4" y="1906558"/>
            <a:ext cx="7528800" cy="382463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795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Как вовлечь людей  в реализацию проекта?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13" y="1977745"/>
            <a:ext cx="5645294" cy="42367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564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Выбор </a:t>
            </a:r>
            <a:r>
              <a:rPr lang="ru-RU" sz="3600" b="1" dirty="0" smtClean="0">
                <a:solidFill>
                  <a:srgbClr val="C00000"/>
                </a:solidFill>
              </a:rPr>
              <a:t>стратегии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Как достичь поставленных результатов?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User\Desktop\image002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59" y="1716253"/>
            <a:ext cx="5477968" cy="433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35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055" y="556513"/>
            <a:ext cx="8325293" cy="12191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ПУТИ, КОТОРЫЕ МЫ </a:t>
            </a:r>
            <a:r>
              <a:rPr lang="ru-RU" sz="3600" b="1" dirty="0">
                <a:solidFill>
                  <a:srgbClr val="C00000"/>
                </a:solidFill>
              </a:rPr>
              <a:t>ВЫБИРАЕМ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Какие шаги мы должны пройти к достижению заявленных результатов</a:t>
            </a:r>
            <a:r>
              <a:rPr lang="ru-RU" sz="3600" b="1" dirty="0" smtClean="0">
                <a:solidFill>
                  <a:srgbClr val="C00000"/>
                </a:solidFill>
              </a:rPr>
              <a:t>? (задачи)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Desktop\00315f0b5568a3c62e3ef17b8ce4825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45" y="2298080"/>
            <a:ext cx="5677786" cy="4258339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0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343" y="224708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Качество моей жизни … 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Каким оно должно быть? </a:t>
            </a:r>
            <a:r>
              <a:rPr lang="ru-RU" sz="6000" b="1" dirty="0" smtClean="0">
                <a:solidFill>
                  <a:srgbClr val="C00000"/>
                </a:solidFill>
              </a:rPr>
              <a:t> В чем оно заключается? 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57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Какие мероприятия позволят решить каждую задачу?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meropriyati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41" y="2470894"/>
            <a:ext cx="6349645" cy="320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26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Какие ресурсы нам нужны для  проведения этих мероприятий?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57" y="1927545"/>
            <a:ext cx="6719050" cy="3911844"/>
          </a:xfrm>
        </p:spPr>
      </p:pic>
    </p:spTree>
    <p:extLst>
      <p:ext uri="{BB962C8B-B14F-4D97-AF65-F5344CB8AC3E}">
        <p14:creationId xmlns:p14="http://schemas.microsoft.com/office/powerpoint/2010/main" val="745700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Какие есть вопросы?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52" y="1325331"/>
            <a:ext cx="7530354" cy="4969475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258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13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Домашнее задание (до 25.08)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Описание проекта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175108" cy="4351338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Описание проблемного поля</a:t>
            </a:r>
          </a:p>
          <a:p>
            <a:r>
              <a:rPr lang="ru-RU" sz="4000" dirty="0" smtClean="0"/>
              <a:t>Цель</a:t>
            </a:r>
          </a:p>
          <a:p>
            <a:r>
              <a:rPr lang="ru-RU" sz="4000" dirty="0" smtClean="0"/>
              <a:t>Задачи</a:t>
            </a:r>
          </a:p>
          <a:p>
            <a:r>
              <a:rPr lang="ru-RU" sz="4000" dirty="0" smtClean="0"/>
              <a:t>Мероприятия</a:t>
            </a:r>
          </a:p>
          <a:p>
            <a:r>
              <a:rPr lang="ru-RU" sz="4000" dirty="0" smtClean="0"/>
              <a:t>Результаты (количественные и качественные) </a:t>
            </a:r>
          </a:p>
          <a:p>
            <a:r>
              <a:rPr lang="ru-RU" sz="4000" dirty="0" smtClean="0"/>
              <a:t>Ресурсы (бюджет)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97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Требования целевой аудитории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Запрос на качество жизни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46298"/>
            <a:ext cx="8280920" cy="5723062"/>
          </a:xfrm>
        </p:spPr>
        <p:txBody>
          <a:bodyPr>
            <a:normAutofit fontScale="85000" lnSpcReduction="10000"/>
          </a:bodyPr>
          <a:lstStyle/>
          <a:p>
            <a:r>
              <a:rPr lang="ru-RU" sz="3300" b="1" dirty="0"/>
              <a:t>достаточную продолжительность здоровой жизни</a:t>
            </a:r>
            <a:r>
              <a:rPr lang="ru-RU" sz="3300" dirty="0"/>
              <a:t>, поддержанную хорошим медицинским обслуживанием и безопасностью (отсутствием значимых угроз жизни и здоровью),</a:t>
            </a:r>
          </a:p>
          <a:p>
            <a:r>
              <a:rPr lang="ru-RU" sz="3300" dirty="0"/>
              <a:t>приемлемый объем потребления товаров и услуг, гарантированный доступ к материальным благам,</a:t>
            </a:r>
          </a:p>
          <a:p>
            <a:r>
              <a:rPr lang="ru-RU" sz="3300" b="1" dirty="0"/>
              <a:t>удовлетворительные социальные отношения, отсутствие серьезных общественных конфликтов</a:t>
            </a:r>
            <a:r>
              <a:rPr lang="ru-RU" sz="3300" dirty="0"/>
              <a:t> и угроз достигнутому уровню благополучия,</a:t>
            </a:r>
          </a:p>
          <a:p>
            <a:r>
              <a:rPr lang="ru-RU" sz="3300" b="1" dirty="0"/>
              <a:t>благополучие семьи,</a:t>
            </a:r>
          </a:p>
          <a:p>
            <a:r>
              <a:rPr lang="ru-RU" sz="3300" b="1" dirty="0"/>
              <a:t>познание мира и развитие – доступ к знаниям, образованию и культурным ценностям, формирующим личность и представления об окружающем мире,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0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Требования целевой аудитории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Запрос на качество жизни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6169" y="1025352"/>
            <a:ext cx="8280920" cy="5832648"/>
          </a:xfrm>
        </p:spPr>
        <p:txBody>
          <a:bodyPr>
            <a:normAutofit fontScale="92500" lnSpcReduction="20000"/>
          </a:bodyPr>
          <a:lstStyle/>
          <a:p>
            <a:r>
              <a:rPr lang="ru-RU" sz="3300" b="1" dirty="0" smtClean="0"/>
              <a:t>учет </a:t>
            </a:r>
            <a:r>
              <a:rPr lang="ru-RU" sz="3300" b="1" dirty="0"/>
              <a:t>мнения индивида при решении общественных проблем, участие в создании общепринятой картины мира и правил поведения человека,</a:t>
            </a:r>
          </a:p>
          <a:p>
            <a:r>
              <a:rPr lang="ru-RU" sz="3300" b="1" dirty="0"/>
              <a:t>социальную принадлежность, полноправное участие в общественной и культурной жизни во всех их формах,</a:t>
            </a:r>
          </a:p>
          <a:p>
            <a:r>
              <a:rPr lang="ru-RU" sz="3300" b="1" dirty="0"/>
              <a:t>доступ к разнообразной информации, включая сведения о положении дел в обществе,</a:t>
            </a:r>
          </a:p>
          <a:p>
            <a:r>
              <a:rPr lang="ru-RU" sz="3300" dirty="0"/>
              <a:t>комфортные условия труда, дающего </a:t>
            </a:r>
            <a:r>
              <a:rPr lang="ru-RU" sz="3300" b="1" dirty="0"/>
              <a:t>простор для творчества и самореализации</a:t>
            </a:r>
            <a:r>
              <a:rPr lang="ru-RU" sz="3300" dirty="0"/>
              <a:t>, относительно короткий рабочий день, оставляющий человеку достаточно свободного времени для различных занятий.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5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109" y="55790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 каким запросом вы готовы работать? Для какой целевой группы?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User\Desktop\Een-relevant-linkprofiel-opbouw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7" y="2213080"/>
            <a:ext cx="5774267" cy="4332169"/>
          </a:xfrm>
          <a:prstGeom prst="rect">
            <a:avLst/>
          </a:prstGeom>
          <a:noFill/>
          <a:effectLst>
            <a:softEdge rad="469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07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283" y="63521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В чем нуждается каждая группа?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Почему </a:t>
            </a:r>
            <a:r>
              <a:rPr lang="ru-RU" sz="4000" b="1" dirty="0">
                <a:solidFill>
                  <a:srgbClr val="C00000"/>
                </a:solidFill>
              </a:rPr>
              <a:t>мы так решили? 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Ищем  </a:t>
            </a:r>
            <a:r>
              <a:rPr lang="ru-RU" sz="4000" b="1" dirty="0" smtClean="0">
                <a:solidFill>
                  <a:srgbClr val="C00000"/>
                </a:solidFill>
              </a:rPr>
              <a:t>аргументы, доказательства</a:t>
            </a: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9" name="Picture 5" descr="C:\Users\User\Desktop\bigstock-Cardboard-figures-of-the-famil-3865699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15" y="2364817"/>
            <a:ext cx="7073652" cy="3757878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7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9904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Что мешает сейчас достичь желаемого качества жизни? (перечень проблем)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С какой проблемой ваша организация сможет работать?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7" y="2382968"/>
            <a:ext cx="6121490" cy="4070441"/>
          </a:xfrm>
        </p:spPr>
      </p:pic>
    </p:spTree>
    <p:extLst>
      <p:ext uri="{BB962C8B-B14F-4D97-AF65-F5344CB8AC3E}">
        <p14:creationId xmlns:p14="http://schemas.microsoft.com/office/powerpoint/2010/main" val="319907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935" y="365126"/>
            <a:ext cx="8346558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Кто и как работает с этой темой в регионе? 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Кого взять в партнеры и для чего?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likvidaciya_z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42" y="2274224"/>
            <a:ext cx="619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84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117" y="696516"/>
            <a:ext cx="7886700" cy="116969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Формулируем связку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ПРОБЛЕМА – ЦЕЛЬ </a:t>
            </a: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67" y="1866210"/>
            <a:ext cx="4521200" cy="4521200"/>
          </a:xfrm>
          <a:prstGeom prst="rect">
            <a:avLst/>
          </a:prstGeom>
          <a:noFill/>
          <a:ln>
            <a:noFill/>
          </a:ln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410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500</Words>
  <Application>Microsoft Office PowerPoint</Application>
  <PresentationFormat>Экран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Социальный проект.  Курс на качество. </vt:lpstr>
      <vt:lpstr>Качество моей жизни …  Каким оно должно быть?  В чем оно заключается? </vt:lpstr>
      <vt:lpstr>Требования целевой аудитории Запрос на качество жизни </vt:lpstr>
      <vt:lpstr>Требования целевой аудитории Запрос на качество жизни </vt:lpstr>
      <vt:lpstr>С каким запросом вы готовы работать? Для какой целевой группы? </vt:lpstr>
      <vt:lpstr>В чем нуждается каждая группа?  Почему мы так решили?   Ищем  аргументы, доказательства </vt:lpstr>
      <vt:lpstr>Что мешает сейчас достичь желаемого качества жизни? (перечень проблем)  С какой проблемой ваша организация сможет работать? </vt:lpstr>
      <vt:lpstr>Кто и как работает с этой темой в регионе?   Кого взять в партнеры и для чего? </vt:lpstr>
      <vt:lpstr>Формулируем связку  ПРОБЛЕМА – ЦЕЛЬ  </vt:lpstr>
      <vt:lpstr>Как мы поймем что цель достигнута?  Сформулируйте для своей целевой аудитории возможные изменения в качестве жизни и их показатели</vt:lpstr>
      <vt:lpstr>Примеры результатов для участников программ</vt:lpstr>
      <vt:lpstr>Примеры результатов для сообщества</vt:lpstr>
      <vt:lpstr>Примеры изменений</vt:lpstr>
      <vt:lpstr>Примеры изменений</vt:lpstr>
      <vt:lpstr>Как нам оценить свое влияние?   Исключите показатели, на которые вы мало влияете. </vt:lpstr>
      <vt:lpstr>Спасение Утопающих  Дело Рук Самих Утопающих</vt:lpstr>
      <vt:lpstr>Как вовлечь людей  в реализацию проекта? </vt:lpstr>
      <vt:lpstr>Выбор стратегии Как достичь поставленных результатов? </vt:lpstr>
      <vt:lpstr>ПУТИ, КОТОРЫЕ МЫ ВЫБИРАЕМ Какие шаги мы должны пройти к достижению заявленных результатов? (задачи) </vt:lpstr>
      <vt:lpstr>Какие мероприятия позволят решить каждую задачу? </vt:lpstr>
      <vt:lpstr>Какие ресурсы нам нужны для  проведения этих мероприятий? </vt:lpstr>
      <vt:lpstr>Какие есть вопросы? </vt:lpstr>
      <vt:lpstr>Домашнее задание (до 25.08)  Описание проекта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28</cp:revision>
  <dcterms:created xsi:type="dcterms:W3CDTF">2014-11-21T11:00:06Z</dcterms:created>
  <dcterms:modified xsi:type="dcterms:W3CDTF">2017-08-16T05:13:17Z</dcterms:modified>
</cp:coreProperties>
</file>