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65" r:id="rId3"/>
    <p:sldId id="267" r:id="rId4"/>
    <p:sldId id="285" r:id="rId5"/>
    <p:sldId id="286" r:id="rId6"/>
    <p:sldId id="287" r:id="rId7"/>
    <p:sldId id="288" r:id="rId8"/>
    <p:sldId id="289" r:id="rId9"/>
    <p:sldId id="290" r:id="rId10"/>
    <p:sldId id="268" r:id="rId11"/>
    <p:sldId id="263" r:id="rId12"/>
    <p:sldId id="273" r:id="rId13"/>
    <p:sldId id="277" r:id="rId14"/>
    <p:sldId id="278" r:id="rId15"/>
    <p:sldId id="279" r:id="rId16"/>
    <p:sldId id="291" r:id="rId17"/>
    <p:sldId id="276" r:id="rId18"/>
    <p:sldId id="280" r:id="rId19"/>
    <p:sldId id="281" r:id="rId20"/>
    <p:sldId id="274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4660" autoAdjust="0"/>
  </p:normalViewPr>
  <p:slideViewPr>
    <p:cSldViewPr>
      <p:cViewPr varScale="1">
        <p:scale>
          <a:sx n="74" d="100"/>
          <a:sy n="74" d="100"/>
        </p:scale>
        <p:origin x="14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tochkao@donorsforum.ru" TargetMode="External"/><Relationship Id="rId1" Type="http://schemas.openxmlformats.org/officeDocument/2006/relationships/hyperlink" Target="http://www.donorsforum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9AA66-9FBE-484D-B954-E0879756000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4664192-C37B-4C39-8AD9-BEC08424C46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КОНКУРС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8D4A37E-831C-4868-8A76-B7A2B506C2A6}" type="parTrans" cxnId="{006E41E5-1DDF-4B73-AD5C-F049A89A0965}">
      <dgm:prSet/>
      <dgm:spPr/>
      <dgm:t>
        <a:bodyPr/>
        <a:lstStyle/>
        <a:p>
          <a:endParaRPr lang="ru-RU"/>
        </a:p>
      </dgm:t>
    </dgm:pt>
    <dgm:pt modelId="{EA4D6AEF-4B49-4E1E-B002-DD42E983D709}" type="sibTrans" cxnId="{006E41E5-1DDF-4B73-AD5C-F049A89A0965}">
      <dgm:prSet/>
      <dgm:spPr/>
      <dgm:t>
        <a:bodyPr/>
        <a:lstStyle/>
        <a:p>
          <a:endParaRPr lang="ru-RU"/>
        </a:p>
      </dgm:t>
    </dgm:pt>
    <dgm:pt modelId="{9ECA41CA-4E49-484C-BA14-B27C2D336D72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b="1" dirty="0" smtClean="0"/>
            <a:t>ДИСКУССИИ</a:t>
          </a:r>
          <a:endParaRPr lang="ru-RU" b="1" dirty="0"/>
        </a:p>
      </dgm:t>
    </dgm:pt>
    <dgm:pt modelId="{E4A7F3B0-C19F-455B-9523-9C4687E41555}" type="parTrans" cxnId="{AAEC777A-DFEA-4FB1-94F2-7C07994761A1}">
      <dgm:prSet/>
      <dgm:spPr/>
      <dgm:t>
        <a:bodyPr/>
        <a:lstStyle/>
        <a:p>
          <a:endParaRPr lang="ru-RU"/>
        </a:p>
      </dgm:t>
    </dgm:pt>
    <dgm:pt modelId="{54F49EFE-ED35-41DE-ADA7-C7F373BF5CC4}" type="sibTrans" cxnId="{AAEC777A-DFEA-4FB1-94F2-7C07994761A1}">
      <dgm:prSet/>
      <dgm:spPr/>
      <dgm:t>
        <a:bodyPr/>
        <a:lstStyle/>
        <a:p>
          <a:endParaRPr lang="ru-RU"/>
        </a:p>
      </dgm:t>
    </dgm:pt>
    <dgm:pt modelId="{8892B59F-EB70-456E-A32A-7396ED2916A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ОБУЧЕНИЕ 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673BAED-0CBC-4911-B401-7A73C8C29CD1}" type="parTrans" cxnId="{4875271F-C62D-44D4-B758-9016C04CB690}">
      <dgm:prSet/>
      <dgm:spPr/>
      <dgm:t>
        <a:bodyPr/>
        <a:lstStyle/>
        <a:p>
          <a:endParaRPr lang="ru-RU"/>
        </a:p>
      </dgm:t>
    </dgm:pt>
    <dgm:pt modelId="{5BAD4699-F11E-415C-8035-25CA1B0F1A3A}" type="sibTrans" cxnId="{4875271F-C62D-44D4-B758-9016C04CB690}">
      <dgm:prSet/>
      <dgm:spPr/>
      <dgm:t>
        <a:bodyPr/>
        <a:lstStyle/>
        <a:p>
          <a:endParaRPr lang="ru-RU"/>
        </a:p>
      </dgm:t>
    </dgm:pt>
    <dgm:pt modelId="{8D5587C9-F361-47E6-8C01-38B17C0B3CBC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b="1" dirty="0" smtClean="0"/>
            <a:t>ИССЛЕДОВАНИЕ</a:t>
          </a:r>
          <a:endParaRPr lang="ru-RU" b="1" dirty="0"/>
        </a:p>
      </dgm:t>
    </dgm:pt>
    <dgm:pt modelId="{0F84C1F7-B317-422D-818C-04D76D7B5A1B}" type="parTrans" cxnId="{A2F9D005-007B-492C-86E7-6BDA59EF5687}">
      <dgm:prSet/>
      <dgm:spPr/>
      <dgm:t>
        <a:bodyPr/>
        <a:lstStyle/>
        <a:p>
          <a:endParaRPr lang="ru-RU"/>
        </a:p>
      </dgm:t>
    </dgm:pt>
    <dgm:pt modelId="{3C3899CD-65F8-4C46-9224-2BF885BD350C}" type="sibTrans" cxnId="{A2F9D005-007B-492C-86E7-6BDA59EF5687}">
      <dgm:prSet/>
      <dgm:spPr/>
      <dgm:t>
        <a:bodyPr/>
        <a:lstStyle/>
        <a:p>
          <a:endParaRPr lang="ru-RU"/>
        </a:p>
      </dgm:t>
    </dgm:pt>
    <dgm:pt modelId="{69748A53-5D5D-4EF1-B5E4-3600F85E1EAA}" type="pres">
      <dgm:prSet presAssocID="{3AC9AA66-9FBE-484D-B954-E087975600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0E345-F047-48D5-9908-9ED71B9A83C8}" type="pres">
      <dgm:prSet presAssocID="{D4664192-C37B-4C39-8AD9-BEC08424C4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303C6-B103-4C9E-A88B-3D6735431233}" type="pres">
      <dgm:prSet presAssocID="{EA4D6AEF-4B49-4E1E-B002-DD42E983D709}" presName="sibTrans" presStyleCnt="0"/>
      <dgm:spPr/>
    </dgm:pt>
    <dgm:pt modelId="{BB1D164C-367D-4E23-9C33-596E23D25E61}" type="pres">
      <dgm:prSet presAssocID="{9ECA41CA-4E49-484C-BA14-B27C2D336D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035FF-6A2C-489C-A6FF-05B5C333024D}" type="pres">
      <dgm:prSet presAssocID="{54F49EFE-ED35-41DE-ADA7-C7F373BF5CC4}" presName="sibTrans" presStyleCnt="0"/>
      <dgm:spPr/>
    </dgm:pt>
    <dgm:pt modelId="{03454389-259F-4FAA-9264-D9376D4D77CE}" type="pres">
      <dgm:prSet presAssocID="{8892B59F-EB70-456E-A32A-7396ED2916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80903-710E-4E04-BB46-C7B4126320F7}" type="pres">
      <dgm:prSet presAssocID="{5BAD4699-F11E-415C-8035-25CA1B0F1A3A}" presName="sibTrans" presStyleCnt="0"/>
      <dgm:spPr/>
    </dgm:pt>
    <dgm:pt modelId="{7685945F-A21E-4310-BFAB-D1EE2D508A4D}" type="pres">
      <dgm:prSet presAssocID="{8D5587C9-F361-47E6-8C01-38B17C0B3C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AF282-2E40-453B-B966-54CA7686FECA}" type="presOf" srcId="{3AC9AA66-9FBE-484D-B954-E0879756000F}" destId="{69748A53-5D5D-4EF1-B5E4-3600F85E1EAA}" srcOrd="0" destOrd="0" presId="urn:microsoft.com/office/officeart/2005/8/layout/default"/>
    <dgm:cxn modelId="{B6D9BB43-5147-4911-BA37-25712A90DFA0}" type="presOf" srcId="{8892B59F-EB70-456E-A32A-7396ED2916A0}" destId="{03454389-259F-4FAA-9264-D9376D4D77CE}" srcOrd="0" destOrd="0" presId="urn:microsoft.com/office/officeart/2005/8/layout/default"/>
    <dgm:cxn modelId="{4875271F-C62D-44D4-B758-9016C04CB690}" srcId="{3AC9AA66-9FBE-484D-B954-E0879756000F}" destId="{8892B59F-EB70-456E-A32A-7396ED2916A0}" srcOrd="2" destOrd="0" parTransId="{D673BAED-0CBC-4911-B401-7A73C8C29CD1}" sibTransId="{5BAD4699-F11E-415C-8035-25CA1B0F1A3A}"/>
    <dgm:cxn modelId="{A2F9D005-007B-492C-86E7-6BDA59EF5687}" srcId="{3AC9AA66-9FBE-484D-B954-E0879756000F}" destId="{8D5587C9-F361-47E6-8C01-38B17C0B3CBC}" srcOrd="3" destOrd="0" parTransId="{0F84C1F7-B317-422D-818C-04D76D7B5A1B}" sibTransId="{3C3899CD-65F8-4C46-9224-2BF885BD350C}"/>
    <dgm:cxn modelId="{B7C9D199-A6DE-44D0-BCCF-47238B1C4221}" type="presOf" srcId="{D4664192-C37B-4C39-8AD9-BEC08424C46A}" destId="{9AE0E345-F047-48D5-9908-9ED71B9A83C8}" srcOrd="0" destOrd="0" presId="urn:microsoft.com/office/officeart/2005/8/layout/default"/>
    <dgm:cxn modelId="{006E41E5-1DDF-4B73-AD5C-F049A89A0965}" srcId="{3AC9AA66-9FBE-484D-B954-E0879756000F}" destId="{D4664192-C37B-4C39-8AD9-BEC08424C46A}" srcOrd="0" destOrd="0" parTransId="{98D4A37E-831C-4868-8A76-B7A2B506C2A6}" sibTransId="{EA4D6AEF-4B49-4E1E-B002-DD42E983D709}"/>
    <dgm:cxn modelId="{F340EBF8-7FE8-49FB-8095-AD462015EC8C}" type="presOf" srcId="{8D5587C9-F361-47E6-8C01-38B17C0B3CBC}" destId="{7685945F-A21E-4310-BFAB-D1EE2D508A4D}" srcOrd="0" destOrd="0" presId="urn:microsoft.com/office/officeart/2005/8/layout/default"/>
    <dgm:cxn modelId="{AAEC777A-DFEA-4FB1-94F2-7C07994761A1}" srcId="{3AC9AA66-9FBE-484D-B954-E0879756000F}" destId="{9ECA41CA-4E49-484C-BA14-B27C2D336D72}" srcOrd="1" destOrd="0" parTransId="{E4A7F3B0-C19F-455B-9523-9C4687E41555}" sibTransId="{54F49EFE-ED35-41DE-ADA7-C7F373BF5CC4}"/>
    <dgm:cxn modelId="{A8CD43A9-C26B-40BD-964A-26C1D0560193}" type="presOf" srcId="{9ECA41CA-4E49-484C-BA14-B27C2D336D72}" destId="{BB1D164C-367D-4E23-9C33-596E23D25E61}" srcOrd="0" destOrd="0" presId="urn:microsoft.com/office/officeart/2005/8/layout/default"/>
    <dgm:cxn modelId="{35FA5EF4-FD65-4EA5-A6CF-AE5D19CFAD75}" type="presParOf" srcId="{69748A53-5D5D-4EF1-B5E4-3600F85E1EAA}" destId="{9AE0E345-F047-48D5-9908-9ED71B9A83C8}" srcOrd="0" destOrd="0" presId="urn:microsoft.com/office/officeart/2005/8/layout/default"/>
    <dgm:cxn modelId="{E8AC8B0D-9C4B-4106-AB48-B698E164E76C}" type="presParOf" srcId="{69748A53-5D5D-4EF1-B5E4-3600F85E1EAA}" destId="{0AC303C6-B103-4C9E-A88B-3D6735431233}" srcOrd="1" destOrd="0" presId="urn:microsoft.com/office/officeart/2005/8/layout/default"/>
    <dgm:cxn modelId="{E34FC8DD-BB34-4923-AA3C-2E06523B0C25}" type="presParOf" srcId="{69748A53-5D5D-4EF1-B5E4-3600F85E1EAA}" destId="{BB1D164C-367D-4E23-9C33-596E23D25E61}" srcOrd="2" destOrd="0" presId="urn:microsoft.com/office/officeart/2005/8/layout/default"/>
    <dgm:cxn modelId="{77E33F82-3629-4250-9BA9-A7EB07690B07}" type="presParOf" srcId="{69748A53-5D5D-4EF1-B5E4-3600F85E1EAA}" destId="{D3F035FF-6A2C-489C-A6FF-05B5C333024D}" srcOrd="3" destOrd="0" presId="urn:microsoft.com/office/officeart/2005/8/layout/default"/>
    <dgm:cxn modelId="{23D4527D-1F01-4C8C-A98C-266531F781C3}" type="presParOf" srcId="{69748A53-5D5D-4EF1-B5E4-3600F85E1EAA}" destId="{03454389-259F-4FAA-9264-D9376D4D77CE}" srcOrd="4" destOrd="0" presId="urn:microsoft.com/office/officeart/2005/8/layout/default"/>
    <dgm:cxn modelId="{A39231C3-41FF-4499-82E0-8A77705DA15F}" type="presParOf" srcId="{69748A53-5D5D-4EF1-B5E4-3600F85E1EAA}" destId="{02180903-710E-4E04-BB46-C7B4126320F7}" srcOrd="5" destOrd="0" presId="urn:microsoft.com/office/officeart/2005/8/layout/default"/>
    <dgm:cxn modelId="{6B2EDFA7-753D-4340-B6A0-994F3A0A90BE}" type="presParOf" srcId="{69748A53-5D5D-4EF1-B5E4-3600F85E1EAA}" destId="{7685945F-A21E-4310-BFAB-D1EE2D508A4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A9CDE-8138-4153-B3C5-30F9A6BCA99F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CE23F42-81FE-4984-992B-28AEB6C70F6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Скачать заявку-анкету  с сайта                             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4A0574-371B-4D84-91FA-0EDB72E4133E}" type="parTrans" cxnId="{FA05B220-DD61-443A-8B47-F2D093A5036B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895A857-EF48-40DA-9253-FC48D4B8167C}" type="sibTrans" cxnId="{FA05B220-DD61-443A-8B47-F2D093A5036B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512B8D7-C5AB-49CD-99A1-0A117AE5ACB2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www.donorsforum.ru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7C01CC-2293-4EDE-A3F8-209DB19DCD7D}" type="parTrans" cxnId="{AEE3F294-E57D-4F58-A016-ED281A220A5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78D9546-B6C6-46B6-8DD1-586D49228446}" type="sibTrans" cxnId="{AEE3F294-E57D-4F58-A016-ED281A220A5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A7A6174-D604-4CE5-A4EA-4CB44F2048E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Прислать заявку и ссылку на отчёт 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4BB578-8CD7-4335-BFE3-973A9C91EA08}" type="parTrans" cxnId="{B57D6894-49EE-461D-8B4C-3473F86CD2D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65FA5F0-00CE-4920-BDB0-7ABD2CFBCA99}" type="sibTrans" cxnId="{B57D6894-49EE-461D-8B4C-3473F86CD2D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1E85C73-E75B-48C2-A5C4-7D5299FC0F64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2"/>
            </a:rPr>
            <a:t>tochkao@donorsforum.ru</a:t>
          </a:r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   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A87A879-552A-4188-87DD-9B6DE1069748}" type="parTrans" cxnId="{DE494FD5-BD56-4C30-A4F6-5420031C3897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8DD3619-F4E6-4442-882A-91395BEEDDA5}" type="sibTrans" cxnId="{DE494FD5-BD56-4C30-A4F6-5420031C3897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66E36CC-12A7-4751-BD9D-815AE18E5146}" type="pres">
      <dgm:prSet presAssocID="{BECA9CDE-8138-4153-B3C5-30F9A6BCA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F479C-F394-489B-B4F6-703FF167E226}" type="pres">
      <dgm:prSet presAssocID="{DA7A6174-D604-4CE5-A4EA-4CB44F2048EC}" presName="boxAndChildren" presStyleCnt="0"/>
      <dgm:spPr/>
    </dgm:pt>
    <dgm:pt modelId="{424963B6-5CD4-4461-8235-C97B516481D1}" type="pres">
      <dgm:prSet presAssocID="{DA7A6174-D604-4CE5-A4EA-4CB44F2048EC}" presName="parentTextBox" presStyleLbl="node1" presStyleIdx="0" presStyleCnt="2"/>
      <dgm:spPr/>
      <dgm:t>
        <a:bodyPr/>
        <a:lstStyle/>
        <a:p>
          <a:endParaRPr lang="ru-RU"/>
        </a:p>
      </dgm:t>
    </dgm:pt>
    <dgm:pt modelId="{90AF14C6-01E2-4E4D-88D2-8F93F0DADB5C}" type="pres">
      <dgm:prSet presAssocID="{DA7A6174-D604-4CE5-A4EA-4CB44F2048EC}" presName="entireBox" presStyleLbl="node1" presStyleIdx="0" presStyleCnt="2"/>
      <dgm:spPr/>
      <dgm:t>
        <a:bodyPr/>
        <a:lstStyle/>
        <a:p>
          <a:endParaRPr lang="ru-RU"/>
        </a:p>
      </dgm:t>
    </dgm:pt>
    <dgm:pt modelId="{187C6DF9-3993-4B20-A3C1-D89677924FF2}" type="pres">
      <dgm:prSet presAssocID="{DA7A6174-D604-4CE5-A4EA-4CB44F2048EC}" presName="descendantBox" presStyleCnt="0"/>
      <dgm:spPr/>
    </dgm:pt>
    <dgm:pt modelId="{0F5678A7-6587-4E89-9D1F-EA6EAEBA92DA}" type="pres">
      <dgm:prSet presAssocID="{D1E85C73-E75B-48C2-A5C4-7D5299FC0F64}" presName="childTextBox" presStyleLbl="fgAccFollowNode1" presStyleIdx="0" presStyleCnt="2" custLinFactNeighborX="3068" custLinFactNeighborY="3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0209-AC10-4761-B2F6-4A5096B5DF66}" type="pres">
      <dgm:prSet presAssocID="{7895A857-EF48-40DA-9253-FC48D4B8167C}" presName="sp" presStyleCnt="0"/>
      <dgm:spPr/>
    </dgm:pt>
    <dgm:pt modelId="{49B8D60C-22BD-4D98-832E-3F4CF36857F3}" type="pres">
      <dgm:prSet presAssocID="{5CE23F42-81FE-4984-992B-28AEB6C70F63}" presName="arrowAndChildren" presStyleCnt="0"/>
      <dgm:spPr/>
    </dgm:pt>
    <dgm:pt modelId="{B4049B9A-162E-4E3F-B99D-9ECD5813673B}" type="pres">
      <dgm:prSet presAssocID="{5CE23F42-81FE-4984-992B-28AEB6C70F6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5D9C0D0D-0B38-4FA4-B248-1EF99DD3C9AC}" type="pres">
      <dgm:prSet presAssocID="{5CE23F42-81FE-4984-992B-28AEB6C70F63}" presName="arrow" presStyleLbl="node1" presStyleIdx="1" presStyleCnt="2" custLinFactNeighborX="-3544" custLinFactNeighborY="7246"/>
      <dgm:spPr/>
      <dgm:t>
        <a:bodyPr/>
        <a:lstStyle/>
        <a:p>
          <a:endParaRPr lang="ru-RU"/>
        </a:p>
      </dgm:t>
    </dgm:pt>
    <dgm:pt modelId="{9281EBC1-BADF-438F-A869-3AFC4DD3F577}" type="pres">
      <dgm:prSet presAssocID="{5CE23F42-81FE-4984-992B-28AEB6C70F63}" presName="descendantArrow" presStyleCnt="0"/>
      <dgm:spPr/>
    </dgm:pt>
    <dgm:pt modelId="{8CA8F73C-D9AE-4A07-8DCB-5DDEF5755699}" type="pres">
      <dgm:prSet presAssocID="{8512B8D7-C5AB-49CD-99A1-0A117AE5ACB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1226B-ED8E-4F10-87D8-1B558D76CFFC}" type="presOf" srcId="{DA7A6174-D604-4CE5-A4EA-4CB44F2048EC}" destId="{90AF14C6-01E2-4E4D-88D2-8F93F0DADB5C}" srcOrd="1" destOrd="0" presId="urn:microsoft.com/office/officeart/2005/8/layout/process4"/>
    <dgm:cxn modelId="{D0D1AB68-66DB-44A2-80B7-E219A3B1F7BB}" type="presOf" srcId="{DA7A6174-D604-4CE5-A4EA-4CB44F2048EC}" destId="{424963B6-5CD4-4461-8235-C97B516481D1}" srcOrd="0" destOrd="0" presId="urn:microsoft.com/office/officeart/2005/8/layout/process4"/>
    <dgm:cxn modelId="{E9B60601-E149-4518-B9F3-D2C394F7FC3A}" type="presOf" srcId="{5CE23F42-81FE-4984-992B-28AEB6C70F63}" destId="{5D9C0D0D-0B38-4FA4-B248-1EF99DD3C9AC}" srcOrd="1" destOrd="0" presId="urn:microsoft.com/office/officeart/2005/8/layout/process4"/>
    <dgm:cxn modelId="{FA05B220-DD61-443A-8B47-F2D093A5036B}" srcId="{BECA9CDE-8138-4153-B3C5-30F9A6BCA99F}" destId="{5CE23F42-81FE-4984-992B-28AEB6C70F63}" srcOrd="0" destOrd="0" parTransId="{724A0574-371B-4D84-91FA-0EDB72E4133E}" sibTransId="{7895A857-EF48-40DA-9253-FC48D4B8167C}"/>
    <dgm:cxn modelId="{C64F56D6-3D75-428C-956D-6AA79BF8B678}" type="presOf" srcId="{BECA9CDE-8138-4153-B3C5-30F9A6BCA99F}" destId="{166E36CC-12A7-4751-BD9D-815AE18E5146}" srcOrd="0" destOrd="0" presId="urn:microsoft.com/office/officeart/2005/8/layout/process4"/>
    <dgm:cxn modelId="{B57D6894-49EE-461D-8B4C-3473F86CD2D3}" srcId="{BECA9CDE-8138-4153-B3C5-30F9A6BCA99F}" destId="{DA7A6174-D604-4CE5-A4EA-4CB44F2048EC}" srcOrd="1" destOrd="0" parTransId="{F94BB578-8CD7-4335-BFE3-973A9C91EA08}" sibTransId="{365FA5F0-00CE-4920-BDB0-7ABD2CFBCA99}"/>
    <dgm:cxn modelId="{DE494FD5-BD56-4C30-A4F6-5420031C3897}" srcId="{DA7A6174-D604-4CE5-A4EA-4CB44F2048EC}" destId="{D1E85C73-E75B-48C2-A5C4-7D5299FC0F64}" srcOrd="0" destOrd="0" parTransId="{5A87A879-552A-4188-87DD-9B6DE1069748}" sibTransId="{E8DD3619-F4E6-4442-882A-91395BEEDDA5}"/>
    <dgm:cxn modelId="{B5E539FA-E6C4-4F8D-883E-76D38DDC41FC}" type="presOf" srcId="{5CE23F42-81FE-4984-992B-28AEB6C70F63}" destId="{B4049B9A-162E-4E3F-B99D-9ECD5813673B}" srcOrd="0" destOrd="0" presId="urn:microsoft.com/office/officeart/2005/8/layout/process4"/>
    <dgm:cxn modelId="{5A1AA5FC-4B59-43C4-A21C-247B1431AA3D}" type="presOf" srcId="{D1E85C73-E75B-48C2-A5C4-7D5299FC0F64}" destId="{0F5678A7-6587-4E89-9D1F-EA6EAEBA92DA}" srcOrd="0" destOrd="0" presId="urn:microsoft.com/office/officeart/2005/8/layout/process4"/>
    <dgm:cxn modelId="{A379D652-D0B0-4574-B174-6E358FBF228D}" type="presOf" srcId="{8512B8D7-C5AB-49CD-99A1-0A117AE5ACB2}" destId="{8CA8F73C-D9AE-4A07-8DCB-5DDEF5755699}" srcOrd="0" destOrd="0" presId="urn:microsoft.com/office/officeart/2005/8/layout/process4"/>
    <dgm:cxn modelId="{AEE3F294-E57D-4F58-A016-ED281A220A53}" srcId="{5CE23F42-81FE-4984-992B-28AEB6C70F63}" destId="{8512B8D7-C5AB-49CD-99A1-0A117AE5ACB2}" srcOrd="0" destOrd="0" parTransId="{087C01CC-2293-4EDE-A3F8-209DB19DCD7D}" sibTransId="{178D9546-B6C6-46B6-8DD1-586D49228446}"/>
    <dgm:cxn modelId="{0297E77F-2D3C-49A2-B957-CA28536EA819}" type="presParOf" srcId="{166E36CC-12A7-4751-BD9D-815AE18E5146}" destId="{1CEF479C-F394-489B-B4F6-703FF167E226}" srcOrd="0" destOrd="0" presId="urn:microsoft.com/office/officeart/2005/8/layout/process4"/>
    <dgm:cxn modelId="{8DD2C485-6A1A-4F0F-A474-9930880BC55B}" type="presParOf" srcId="{1CEF479C-F394-489B-B4F6-703FF167E226}" destId="{424963B6-5CD4-4461-8235-C97B516481D1}" srcOrd="0" destOrd="0" presId="urn:microsoft.com/office/officeart/2005/8/layout/process4"/>
    <dgm:cxn modelId="{03EFA46C-6D5A-4D14-89C0-4DF14F392A4D}" type="presParOf" srcId="{1CEF479C-F394-489B-B4F6-703FF167E226}" destId="{90AF14C6-01E2-4E4D-88D2-8F93F0DADB5C}" srcOrd="1" destOrd="0" presId="urn:microsoft.com/office/officeart/2005/8/layout/process4"/>
    <dgm:cxn modelId="{64EB03DA-9491-4972-A984-1625D5F0BB43}" type="presParOf" srcId="{1CEF479C-F394-489B-B4F6-703FF167E226}" destId="{187C6DF9-3993-4B20-A3C1-D89677924FF2}" srcOrd="2" destOrd="0" presId="urn:microsoft.com/office/officeart/2005/8/layout/process4"/>
    <dgm:cxn modelId="{C89AAD70-5D5B-44AB-A3AF-45010F368F9A}" type="presParOf" srcId="{187C6DF9-3993-4B20-A3C1-D89677924FF2}" destId="{0F5678A7-6587-4E89-9D1F-EA6EAEBA92DA}" srcOrd="0" destOrd="0" presId="urn:microsoft.com/office/officeart/2005/8/layout/process4"/>
    <dgm:cxn modelId="{A825EABE-293D-4834-8AB6-CAB087C2EF06}" type="presParOf" srcId="{166E36CC-12A7-4751-BD9D-815AE18E5146}" destId="{F0C00209-AC10-4761-B2F6-4A5096B5DF66}" srcOrd="1" destOrd="0" presId="urn:microsoft.com/office/officeart/2005/8/layout/process4"/>
    <dgm:cxn modelId="{982A582D-05C5-4289-9462-92EE6A779E9A}" type="presParOf" srcId="{166E36CC-12A7-4751-BD9D-815AE18E5146}" destId="{49B8D60C-22BD-4D98-832E-3F4CF36857F3}" srcOrd="2" destOrd="0" presId="urn:microsoft.com/office/officeart/2005/8/layout/process4"/>
    <dgm:cxn modelId="{ABC757B8-6BA5-4153-9904-451F92A52A9B}" type="presParOf" srcId="{49B8D60C-22BD-4D98-832E-3F4CF36857F3}" destId="{B4049B9A-162E-4E3F-B99D-9ECD5813673B}" srcOrd="0" destOrd="0" presId="urn:microsoft.com/office/officeart/2005/8/layout/process4"/>
    <dgm:cxn modelId="{0C3C794E-9FB2-4B22-A4FC-9A694BD87D0B}" type="presParOf" srcId="{49B8D60C-22BD-4D98-832E-3F4CF36857F3}" destId="{5D9C0D0D-0B38-4FA4-B248-1EF99DD3C9AC}" srcOrd="1" destOrd="0" presId="urn:microsoft.com/office/officeart/2005/8/layout/process4"/>
    <dgm:cxn modelId="{8D393C98-CF47-4FC9-B5E5-E96DD0AC8BFA}" type="presParOf" srcId="{49B8D60C-22BD-4D98-832E-3F4CF36857F3}" destId="{9281EBC1-BADF-438F-A869-3AFC4DD3F577}" srcOrd="2" destOrd="0" presId="urn:microsoft.com/office/officeart/2005/8/layout/process4"/>
    <dgm:cxn modelId="{B0B579F1-9CBB-4F10-99EE-E909A58446D1}" type="presParOf" srcId="{9281EBC1-BADF-438F-A869-3AFC4DD3F577}" destId="{8CA8F73C-D9AE-4A07-8DCB-5DDEF5755699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48BDB-0199-43D2-8A9B-0CD159134F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896396-910A-4E5C-8773-7FA8AB76926B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ПОЛНОЕ НАЗВАНИЕ ОРГАНИЗАЦИИ</a:t>
          </a:r>
          <a:endParaRPr lang="ru-RU" b="1" dirty="0">
            <a:solidFill>
              <a:schemeClr val="tx1"/>
            </a:solidFill>
          </a:endParaRPr>
        </a:p>
      </dgm:t>
    </dgm:pt>
    <dgm:pt modelId="{62C291BB-9E84-41C1-BE58-63A73673B37D}" type="parTrans" cxnId="{AD8DBDD4-22C6-451B-8A8A-FBEC109A70C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B7787AF-210D-46DD-A411-EED4A5B08E26}" type="sibTrans" cxnId="{AD8DBDD4-22C6-451B-8A8A-FBEC109A70C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1FA3C81-8DA7-4345-843E-56FEE3CC0E64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</a:rPr>
            <a:t>КОНТАКТНАЯ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baseline="0" dirty="0" smtClean="0">
              <a:solidFill>
                <a:schemeClr val="tx1"/>
              </a:solidFill>
            </a:rPr>
            <a:t>ИНФОРМАЦИЯ</a:t>
          </a:r>
          <a:endParaRPr lang="ru-RU" b="1" baseline="0" dirty="0">
            <a:solidFill>
              <a:schemeClr val="tx1"/>
            </a:solidFill>
          </a:endParaRPr>
        </a:p>
      </dgm:t>
    </dgm:pt>
    <dgm:pt modelId="{CCCA3942-9F78-482A-BC11-32DD427135EB}" type="parTrans" cxnId="{2F8F331E-7AE7-48A8-B339-0AB05A380C0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C276F4D-FDAC-4EBD-83BB-1AE3F732CFB4}" type="sibTrans" cxnId="{2F8F331E-7AE7-48A8-B339-0AB05A380C0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3151F3-1EA6-4E22-AEC4-773CBBA5DDA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ЗАЧЕМ СУЩЕСТВУЕТ ОРГАНИЗАЦИЯ</a:t>
          </a:r>
          <a:endParaRPr lang="ru-RU" b="1" dirty="0">
            <a:solidFill>
              <a:schemeClr val="tx1"/>
            </a:solidFill>
          </a:endParaRPr>
        </a:p>
      </dgm:t>
    </dgm:pt>
    <dgm:pt modelId="{128AE032-621E-47FC-8221-468ED3310295}" type="parTrans" cxnId="{8FA1804B-918A-4B96-8B71-C5E8F45EC3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1E7A152-3F85-4309-A1DB-461298D258D4}" type="sibTrans" cxnId="{8FA1804B-918A-4B96-8B71-C5E8F45EC3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7DE0530-093F-4B87-BEA2-3E82809289D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ИНФОРМАЦИЯ О РУКОВОДИТЕЛЕ</a:t>
          </a:r>
          <a:endParaRPr lang="ru-RU" b="1" dirty="0">
            <a:solidFill>
              <a:schemeClr val="tx1"/>
            </a:solidFill>
          </a:endParaRPr>
        </a:p>
      </dgm:t>
    </dgm:pt>
    <dgm:pt modelId="{65B7A7BE-1600-4907-8119-EF913000727A}" type="parTrans" cxnId="{F3822025-6F2E-408F-90D0-63CF67B46C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D014413-E725-4B78-9B82-A8B45B9BB76F}" type="sibTrans" cxnId="{F3822025-6F2E-408F-90D0-63CF67B46C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7AF1143-5FF0-4388-BFE8-641CE9E0E2B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СТРУКТУРА УПРАВЛЕНИЯ</a:t>
          </a:r>
          <a:endParaRPr lang="ru-RU" b="1" dirty="0">
            <a:solidFill>
              <a:schemeClr val="tx1"/>
            </a:solidFill>
          </a:endParaRPr>
        </a:p>
      </dgm:t>
    </dgm:pt>
    <dgm:pt modelId="{C22F513B-52D3-4764-AC59-8A2BDF3E1C62}" type="parTrans" cxnId="{658CBF49-DA4B-4BE0-83B6-82F83323509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8C8B5E2-8D15-41D0-90F8-D6E2B6475B9C}" type="sibTrans" cxnId="{658CBF49-DA4B-4BE0-83B6-82F83323509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15AA78A-8CE3-41A2-8A11-A8E06B9FB66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СВЕДЕНИЯ О ДЕЯТЕЛЬНОСТИ И ИТОГАХ</a:t>
          </a:r>
          <a:endParaRPr lang="ru-RU" b="1" dirty="0">
            <a:solidFill>
              <a:schemeClr val="tx1"/>
            </a:solidFill>
          </a:endParaRPr>
        </a:p>
      </dgm:t>
    </dgm:pt>
    <dgm:pt modelId="{39DA157E-B627-481C-AC40-F9656AFE3227}" type="parTrans" cxnId="{02B5A904-00A5-48FD-9007-699F9ABA2B3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3202E14-F7A3-4C22-984A-EDB60ED2639B}" type="sibTrans" cxnId="{02B5A904-00A5-48FD-9007-699F9ABA2B3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412FB2C-8EA6-475C-BF49-8D6F2DBE9A9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ФИНАНСОВАЯ ЧАСТЬ</a:t>
          </a:r>
          <a:endParaRPr lang="ru-RU" b="1" dirty="0">
            <a:solidFill>
              <a:schemeClr val="tx1"/>
            </a:solidFill>
          </a:endParaRPr>
        </a:p>
      </dgm:t>
    </dgm:pt>
    <dgm:pt modelId="{204A5B55-5F03-47ED-BEF8-34FD7F641EA9}" type="parTrans" cxnId="{609D79CD-A694-4461-BB36-7CBBE7589A7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BE5F90-5229-4E8A-9101-CEA2BA3C4741}" type="sibTrans" cxnId="{609D79CD-A694-4461-BB36-7CBBE7589A7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5499BE4-56D4-4F35-9FC1-236F614FFDFC}" type="pres">
      <dgm:prSet presAssocID="{ACC48BDB-0199-43D2-8A9B-0CD159134F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3B3D11-573D-4898-A7CD-AA3DB98FAE57}" type="pres">
      <dgm:prSet presAssocID="{ACC48BDB-0199-43D2-8A9B-0CD159134FAC}" presName="Name1" presStyleCnt="0"/>
      <dgm:spPr/>
    </dgm:pt>
    <dgm:pt modelId="{F264F896-E2BF-43D3-B1D5-67E3BCF3426F}" type="pres">
      <dgm:prSet presAssocID="{ACC48BDB-0199-43D2-8A9B-0CD159134FAC}" presName="cycle" presStyleCnt="0"/>
      <dgm:spPr/>
    </dgm:pt>
    <dgm:pt modelId="{F0E0CCF4-F592-40A6-8508-2EC7F0B58DF5}" type="pres">
      <dgm:prSet presAssocID="{ACC48BDB-0199-43D2-8A9B-0CD159134FAC}" presName="srcNode" presStyleLbl="node1" presStyleIdx="0" presStyleCnt="7"/>
      <dgm:spPr/>
    </dgm:pt>
    <dgm:pt modelId="{0575E2F9-B662-4CE6-B84F-F6B1F6837CB1}" type="pres">
      <dgm:prSet presAssocID="{ACC48BDB-0199-43D2-8A9B-0CD159134FAC}" presName="conn" presStyleLbl="parChTrans1D2" presStyleIdx="0" presStyleCnt="1"/>
      <dgm:spPr/>
      <dgm:t>
        <a:bodyPr/>
        <a:lstStyle/>
        <a:p>
          <a:endParaRPr lang="ru-RU"/>
        </a:p>
      </dgm:t>
    </dgm:pt>
    <dgm:pt modelId="{A566FC5F-8631-4680-8BD9-80417863D645}" type="pres">
      <dgm:prSet presAssocID="{ACC48BDB-0199-43D2-8A9B-0CD159134FAC}" presName="extraNode" presStyleLbl="node1" presStyleIdx="0" presStyleCnt="7"/>
      <dgm:spPr/>
    </dgm:pt>
    <dgm:pt modelId="{BACD06C4-FBD9-444B-A826-ED424A64A2CB}" type="pres">
      <dgm:prSet presAssocID="{ACC48BDB-0199-43D2-8A9B-0CD159134FAC}" presName="dstNode" presStyleLbl="node1" presStyleIdx="0" presStyleCnt="7"/>
      <dgm:spPr/>
    </dgm:pt>
    <dgm:pt modelId="{AC283A3D-CD9D-491F-9D27-496F9851304F}" type="pres">
      <dgm:prSet presAssocID="{88896396-910A-4E5C-8773-7FA8AB76926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7BCBE-37A1-4F0C-93DB-417B2AF0430C}" type="pres">
      <dgm:prSet presAssocID="{88896396-910A-4E5C-8773-7FA8AB76926B}" presName="accent_1" presStyleCnt="0"/>
      <dgm:spPr/>
    </dgm:pt>
    <dgm:pt modelId="{501D76DF-753E-4ACF-ACEE-451BF18749B4}" type="pres">
      <dgm:prSet presAssocID="{88896396-910A-4E5C-8773-7FA8AB76926B}" presName="accentRepeatNode" presStyleLbl="solidFgAcc1" presStyleIdx="0" presStyleCnt="7"/>
      <dgm:spPr>
        <a:solidFill>
          <a:schemeClr val="bg1"/>
        </a:solidFill>
      </dgm:spPr>
    </dgm:pt>
    <dgm:pt modelId="{4A10579C-14A2-4993-9E71-FCAFE5CF8256}" type="pres">
      <dgm:prSet presAssocID="{B1FA3C81-8DA7-4345-843E-56FEE3CC0E6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38490-9EEC-4696-9F2A-08941F4BDFDA}" type="pres">
      <dgm:prSet presAssocID="{B1FA3C81-8DA7-4345-843E-56FEE3CC0E64}" presName="accent_2" presStyleCnt="0"/>
      <dgm:spPr/>
    </dgm:pt>
    <dgm:pt modelId="{17D65373-738F-4DCD-8693-185763B60717}" type="pres">
      <dgm:prSet presAssocID="{B1FA3C81-8DA7-4345-843E-56FEE3CC0E64}" presName="accentRepeatNode" presStyleLbl="solidFgAcc1" presStyleIdx="1" presStyleCnt="7"/>
      <dgm:spPr/>
    </dgm:pt>
    <dgm:pt modelId="{A3EFA080-5528-46E2-880F-288342E7EE65}" type="pres">
      <dgm:prSet presAssocID="{BD3151F3-1EA6-4E22-AEC4-773CBBA5DDA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5B2B9-BD0F-4C40-AF25-82FEFE8286B7}" type="pres">
      <dgm:prSet presAssocID="{BD3151F3-1EA6-4E22-AEC4-773CBBA5DDA5}" presName="accent_3" presStyleCnt="0"/>
      <dgm:spPr/>
    </dgm:pt>
    <dgm:pt modelId="{EE96E8A0-AED9-43DA-9D4C-2D5CE325D175}" type="pres">
      <dgm:prSet presAssocID="{BD3151F3-1EA6-4E22-AEC4-773CBBA5DDA5}" presName="accentRepeatNode" presStyleLbl="solidFgAcc1" presStyleIdx="2" presStyleCnt="7"/>
      <dgm:spPr/>
    </dgm:pt>
    <dgm:pt modelId="{CEDF76EA-F571-4866-9791-B2CDB57DC730}" type="pres">
      <dgm:prSet presAssocID="{87DE0530-093F-4B87-BEA2-3E82809289D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556B4-098B-494F-AF03-BFBFA8DAE9B3}" type="pres">
      <dgm:prSet presAssocID="{87DE0530-093F-4B87-BEA2-3E82809289D5}" presName="accent_4" presStyleCnt="0"/>
      <dgm:spPr/>
    </dgm:pt>
    <dgm:pt modelId="{93C4F06C-5881-4C7F-B40B-2E3ADB7C1BA4}" type="pres">
      <dgm:prSet presAssocID="{87DE0530-093F-4B87-BEA2-3E82809289D5}" presName="accentRepeatNode" presStyleLbl="solidFgAcc1" presStyleIdx="3" presStyleCnt="7"/>
      <dgm:spPr/>
    </dgm:pt>
    <dgm:pt modelId="{7A97F1F0-0F77-4898-9AD8-558E38F1D6D4}" type="pres">
      <dgm:prSet presAssocID="{67AF1143-5FF0-4388-BFE8-641CE9E0E2B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6F384-0141-4801-A836-88090B36DA3D}" type="pres">
      <dgm:prSet presAssocID="{67AF1143-5FF0-4388-BFE8-641CE9E0E2BF}" presName="accent_5" presStyleCnt="0"/>
      <dgm:spPr/>
    </dgm:pt>
    <dgm:pt modelId="{D6110D83-903A-433D-874C-D04AC60CD1A8}" type="pres">
      <dgm:prSet presAssocID="{67AF1143-5FF0-4388-BFE8-641CE9E0E2BF}" presName="accentRepeatNode" presStyleLbl="solidFgAcc1" presStyleIdx="4" presStyleCnt="7"/>
      <dgm:spPr/>
    </dgm:pt>
    <dgm:pt modelId="{51594263-200E-4A77-B6E9-11147BBB7E4B}" type="pres">
      <dgm:prSet presAssocID="{215AA78A-8CE3-41A2-8A11-A8E06B9FB66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20E0A-6AAB-4853-B6EB-258B37657D32}" type="pres">
      <dgm:prSet presAssocID="{215AA78A-8CE3-41A2-8A11-A8E06B9FB66A}" presName="accent_6" presStyleCnt="0"/>
      <dgm:spPr/>
    </dgm:pt>
    <dgm:pt modelId="{4DEB62A0-BFBB-4432-AC86-25A7E9BEE30D}" type="pres">
      <dgm:prSet presAssocID="{215AA78A-8CE3-41A2-8A11-A8E06B9FB66A}" presName="accentRepeatNode" presStyleLbl="solidFgAcc1" presStyleIdx="5" presStyleCnt="7"/>
      <dgm:spPr/>
    </dgm:pt>
    <dgm:pt modelId="{70E8238B-2927-45D7-9754-8063CA920211}" type="pres">
      <dgm:prSet presAssocID="{B412FB2C-8EA6-475C-BF49-8D6F2DBE9A9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61C48-B359-46DA-8609-19361D93E04C}" type="pres">
      <dgm:prSet presAssocID="{B412FB2C-8EA6-475C-BF49-8D6F2DBE9A9B}" presName="accent_7" presStyleCnt="0"/>
      <dgm:spPr/>
    </dgm:pt>
    <dgm:pt modelId="{83D0D424-7A8C-49C5-884C-2A940ED6FE53}" type="pres">
      <dgm:prSet presAssocID="{B412FB2C-8EA6-475C-BF49-8D6F2DBE9A9B}" presName="accentRepeatNode" presStyleLbl="solidFgAcc1" presStyleIdx="6" presStyleCnt="7"/>
      <dgm:spPr/>
    </dgm:pt>
  </dgm:ptLst>
  <dgm:cxnLst>
    <dgm:cxn modelId="{B7A45ADD-375E-47FD-8D8A-30B96AECF76F}" type="presOf" srcId="{67AF1143-5FF0-4388-BFE8-641CE9E0E2BF}" destId="{7A97F1F0-0F77-4898-9AD8-558E38F1D6D4}" srcOrd="0" destOrd="0" presId="urn:microsoft.com/office/officeart/2008/layout/VerticalCurvedList"/>
    <dgm:cxn modelId="{658CBF49-DA4B-4BE0-83B6-82F833235090}" srcId="{ACC48BDB-0199-43D2-8A9B-0CD159134FAC}" destId="{67AF1143-5FF0-4388-BFE8-641CE9E0E2BF}" srcOrd="4" destOrd="0" parTransId="{C22F513B-52D3-4764-AC59-8A2BDF3E1C62}" sibTransId="{F8C8B5E2-8D15-41D0-90F8-D6E2B6475B9C}"/>
    <dgm:cxn modelId="{E3CC085B-AD13-44FC-AA66-60DCE43EAF3B}" type="presOf" srcId="{BD3151F3-1EA6-4E22-AEC4-773CBBA5DDA5}" destId="{A3EFA080-5528-46E2-880F-288342E7EE65}" srcOrd="0" destOrd="0" presId="urn:microsoft.com/office/officeart/2008/layout/VerticalCurvedList"/>
    <dgm:cxn modelId="{8FA1804B-918A-4B96-8B71-C5E8F45EC35A}" srcId="{ACC48BDB-0199-43D2-8A9B-0CD159134FAC}" destId="{BD3151F3-1EA6-4E22-AEC4-773CBBA5DDA5}" srcOrd="2" destOrd="0" parTransId="{128AE032-621E-47FC-8221-468ED3310295}" sibTransId="{D1E7A152-3F85-4309-A1DB-461298D258D4}"/>
    <dgm:cxn modelId="{609D79CD-A694-4461-BB36-7CBBE7589A79}" srcId="{ACC48BDB-0199-43D2-8A9B-0CD159134FAC}" destId="{B412FB2C-8EA6-475C-BF49-8D6F2DBE9A9B}" srcOrd="6" destOrd="0" parTransId="{204A5B55-5F03-47ED-BEF8-34FD7F641EA9}" sibTransId="{A0BE5F90-5229-4E8A-9101-CEA2BA3C4741}"/>
    <dgm:cxn modelId="{F1FC268F-AF29-4A86-B4B1-32E986A5F501}" type="presOf" srcId="{B412FB2C-8EA6-475C-BF49-8D6F2DBE9A9B}" destId="{70E8238B-2927-45D7-9754-8063CA920211}" srcOrd="0" destOrd="0" presId="urn:microsoft.com/office/officeart/2008/layout/VerticalCurvedList"/>
    <dgm:cxn modelId="{E7BE1A9A-4748-41E1-ABF2-D205F45F6447}" type="presOf" srcId="{0B7787AF-210D-46DD-A411-EED4A5B08E26}" destId="{0575E2F9-B662-4CE6-B84F-F6B1F6837CB1}" srcOrd="0" destOrd="0" presId="urn:microsoft.com/office/officeart/2008/layout/VerticalCurvedList"/>
    <dgm:cxn modelId="{02B5A904-00A5-48FD-9007-699F9ABA2B34}" srcId="{ACC48BDB-0199-43D2-8A9B-0CD159134FAC}" destId="{215AA78A-8CE3-41A2-8A11-A8E06B9FB66A}" srcOrd="5" destOrd="0" parTransId="{39DA157E-B627-481C-AC40-F9656AFE3227}" sibTransId="{23202E14-F7A3-4C22-984A-EDB60ED2639B}"/>
    <dgm:cxn modelId="{AD8DBDD4-22C6-451B-8A8A-FBEC109A70CC}" srcId="{ACC48BDB-0199-43D2-8A9B-0CD159134FAC}" destId="{88896396-910A-4E5C-8773-7FA8AB76926B}" srcOrd="0" destOrd="0" parTransId="{62C291BB-9E84-41C1-BE58-63A73673B37D}" sibTransId="{0B7787AF-210D-46DD-A411-EED4A5B08E26}"/>
    <dgm:cxn modelId="{2F8F331E-7AE7-48A8-B339-0AB05A380C0F}" srcId="{ACC48BDB-0199-43D2-8A9B-0CD159134FAC}" destId="{B1FA3C81-8DA7-4345-843E-56FEE3CC0E64}" srcOrd="1" destOrd="0" parTransId="{CCCA3942-9F78-482A-BC11-32DD427135EB}" sibTransId="{CC276F4D-FDAC-4EBD-83BB-1AE3F732CFB4}"/>
    <dgm:cxn modelId="{9E79C988-E49D-4339-9231-AAEF92DDC76A}" type="presOf" srcId="{87DE0530-093F-4B87-BEA2-3E82809289D5}" destId="{CEDF76EA-F571-4866-9791-B2CDB57DC730}" srcOrd="0" destOrd="0" presId="urn:microsoft.com/office/officeart/2008/layout/VerticalCurvedList"/>
    <dgm:cxn modelId="{1496470C-744E-4310-92FA-0948BC4256AD}" type="presOf" srcId="{88896396-910A-4E5C-8773-7FA8AB76926B}" destId="{AC283A3D-CD9D-491F-9D27-496F9851304F}" srcOrd="0" destOrd="0" presId="urn:microsoft.com/office/officeart/2008/layout/VerticalCurvedList"/>
    <dgm:cxn modelId="{619F72CB-45FF-4BF4-B9E6-49F656DD4310}" type="presOf" srcId="{B1FA3C81-8DA7-4345-843E-56FEE3CC0E64}" destId="{4A10579C-14A2-4993-9E71-FCAFE5CF8256}" srcOrd="0" destOrd="0" presId="urn:microsoft.com/office/officeart/2008/layout/VerticalCurvedList"/>
    <dgm:cxn modelId="{BC170D67-81F8-493B-87C8-B979F40BBC99}" type="presOf" srcId="{215AA78A-8CE3-41A2-8A11-A8E06B9FB66A}" destId="{51594263-200E-4A77-B6E9-11147BBB7E4B}" srcOrd="0" destOrd="0" presId="urn:microsoft.com/office/officeart/2008/layout/VerticalCurvedList"/>
    <dgm:cxn modelId="{F3822025-6F2E-408F-90D0-63CF67B46CFA}" srcId="{ACC48BDB-0199-43D2-8A9B-0CD159134FAC}" destId="{87DE0530-093F-4B87-BEA2-3E82809289D5}" srcOrd="3" destOrd="0" parTransId="{65B7A7BE-1600-4907-8119-EF913000727A}" sibTransId="{FD014413-E725-4B78-9B82-A8B45B9BB76F}"/>
    <dgm:cxn modelId="{1221CAB4-0974-4E1E-99CD-D5D0CF2835A7}" type="presOf" srcId="{ACC48BDB-0199-43D2-8A9B-0CD159134FAC}" destId="{75499BE4-56D4-4F35-9FC1-236F614FFDFC}" srcOrd="0" destOrd="0" presId="urn:microsoft.com/office/officeart/2008/layout/VerticalCurvedList"/>
    <dgm:cxn modelId="{A2D4B78E-D7DC-4D87-95B6-3C4307D5F2C9}" type="presParOf" srcId="{75499BE4-56D4-4F35-9FC1-236F614FFDFC}" destId="{AD3B3D11-573D-4898-A7CD-AA3DB98FAE57}" srcOrd="0" destOrd="0" presId="urn:microsoft.com/office/officeart/2008/layout/VerticalCurvedList"/>
    <dgm:cxn modelId="{2BD77733-594D-4EB4-8703-32D3AF27D7D2}" type="presParOf" srcId="{AD3B3D11-573D-4898-A7CD-AA3DB98FAE57}" destId="{F264F896-E2BF-43D3-B1D5-67E3BCF3426F}" srcOrd="0" destOrd="0" presId="urn:microsoft.com/office/officeart/2008/layout/VerticalCurvedList"/>
    <dgm:cxn modelId="{5D7E893C-4E5A-4650-BEBB-FDF8B86D4E1F}" type="presParOf" srcId="{F264F896-E2BF-43D3-B1D5-67E3BCF3426F}" destId="{F0E0CCF4-F592-40A6-8508-2EC7F0B58DF5}" srcOrd="0" destOrd="0" presId="urn:microsoft.com/office/officeart/2008/layout/VerticalCurvedList"/>
    <dgm:cxn modelId="{511E8900-2138-495B-B36E-D7C1747B35BB}" type="presParOf" srcId="{F264F896-E2BF-43D3-B1D5-67E3BCF3426F}" destId="{0575E2F9-B662-4CE6-B84F-F6B1F6837CB1}" srcOrd="1" destOrd="0" presId="urn:microsoft.com/office/officeart/2008/layout/VerticalCurvedList"/>
    <dgm:cxn modelId="{3C9AE649-821B-4E7A-975D-25520B568D17}" type="presParOf" srcId="{F264F896-E2BF-43D3-B1D5-67E3BCF3426F}" destId="{A566FC5F-8631-4680-8BD9-80417863D645}" srcOrd="2" destOrd="0" presId="urn:microsoft.com/office/officeart/2008/layout/VerticalCurvedList"/>
    <dgm:cxn modelId="{1D85FA18-9C9F-4B9A-B8F8-C0FFBF393AD9}" type="presParOf" srcId="{F264F896-E2BF-43D3-B1D5-67E3BCF3426F}" destId="{BACD06C4-FBD9-444B-A826-ED424A64A2CB}" srcOrd="3" destOrd="0" presId="urn:microsoft.com/office/officeart/2008/layout/VerticalCurvedList"/>
    <dgm:cxn modelId="{91DEFEF2-E9C4-4B28-805E-DCB21DD84BF0}" type="presParOf" srcId="{AD3B3D11-573D-4898-A7CD-AA3DB98FAE57}" destId="{AC283A3D-CD9D-491F-9D27-496F9851304F}" srcOrd="1" destOrd="0" presId="urn:microsoft.com/office/officeart/2008/layout/VerticalCurvedList"/>
    <dgm:cxn modelId="{C904AC4E-328D-423E-9790-C5F882EB9342}" type="presParOf" srcId="{AD3B3D11-573D-4898-A7CD-AA3DB98FAE57}" destId="{0997BCBE-37A1-4F0C-93DB-417B2AF0430C}" srcOrd="2" destOrd="0" presId="urn:microsoft.com/office/officeart/2008/layout/VerticalCurvedList"/>
    <dgm:cxn modelId="{0A36FF6B-2046-4D1E-AB33-E9D75B0A39C9}" type="presParOf" srcId="{0997BCBE-37A1-4F0C-93DB-417B2AF0430C}" destId="{501D76DF-753E-4ACF-ACEE-451BF18749B4}" srcOrd="0" destOrd="0" presId="urn:microsoft.com/office/officeart/2008/layout/VerticalCurvedList"/>
    <dgm:cxn modelId="{CACFE0FB-FB10-4F89-A097-843F63F1BCF6}" type="presParOf" srcId="{AD3B3D11-573D-4898-A7CD-AA3DB98FAE57}" destId="{4A10579C-14A2-4993-9E71-FCAFE5CF8256}" srcOrd="3" destOrd="0" presId="urn:microsoft.com/office/officeart/2008/layout/VerticalCurvedList"/>
    <dgm:cxn modelId="{6FD97B39-A177-407B-9F92-D18E5E96EFCD}" type="presParOf" srcId="{AD3B3D11-573D-4898-A7CD-AA3DB98FAE57}" destId="{45938490-9EEC-4696-9F2A-08941F4BDFDA}" srcOrd="4" destOrd="0" presId="urn:microsoft.com/office/officeart/2008/layout/VerticalCurvedList"/>
    <dgm:cxn modelId="{5625719C-012B-495B-AC88-3C35ECE1CD2C}" type="presParOf" srcId="{45938490-9EEC-4696-9F2A-08941F4BDFDA}" destId="{17D65373-738F-4DCD-8693-185763B60717}" srcOrd="0" destOrd="0" presId="urn:microsoft.com/office/officeart/2008/layout/VerticalCurvedList"/>
    <dgm:cxn modelId="{6A6DB3B4-893B-4F72-8067-8DF4C887DC84}" type="presParOf" srcId="{AD3B3D11-573D-4898-A7CD-AA3DB98FAE57}" destId="{A3EFA080-5528-46E2-880F-288342E7EE65}" srcOrd="5" destOrd="0" presId="urn:microsoft.com/office/officeart/2008/layout/VerticalCurvedList"/>
    <dgm:cxn modelId="{4C9E3D39-75C5-407A-BE6B-1EDEEF07FEE1}" type="presParOf" srcId="{AD3B3D11-573D-4898-A7CD-AA3DB98FAE57}" destId="{3175B2B9-BD0F-4C40-AF25-82FEFE8286B7}" srcOrd="6" destOrd="0" presId="urn:microsoft.com/office/officeart/2008/layout/VerticalCurvedList"/>
    <dgm:cxn modelId="{0134EF9B-A001-44D2-9416-2ECFBA58594A}" type="presParOf" srcId="{3175B2B9-BD0F-4C40-AF25-82FEFE8286B7}" destId="{EE96E8A0-AED9-43DA-9D4C-2D5CE325D175}" srcOrd="0" destOrd="0" presId="urn:microsoft.com/office/officeart/2008/layout/VerticalCurvedList"/>
    <dgm:cxn modelId="{CCE15E51-13A8-4500-A99A-7DA5903ED5E1}" type="presParOf" srcId="{AD3B3D11-573D-4898-A7CD-AA3DB98FAE57}" destId="{CEDF76EA-F571-4866-9791-B2CDB57DC730}" srcOrd="7" destOrd="0" presId="urn:microsoft.com/office/officeart/2008/layout/VerticalCurvedList"/>
    <dgm:cxn modelId="{E948EE5D-2129-4AD8-BB57-FA070AADB9A5}" type="presParOf" srcId="{AD3B3D11-573D-4898-A7CD-AA3DB98FAE57}" destId="{8D4556B4-098B-494F-AF03-BFBFA8DAE9B3}" srcOrd="8" destOrd="0" presId="urn:microsoft.com/office/officeart/2008/layout/VerticalCurvedList"/>
    <dgm:cxn modelId="{0D4C7C38-C323-4ED9-91DE-BC87392C2498}" type="presParOf" srcId="{8D4556B4-098B-494F-AF03-BFBFA8DAE9B3}" destId="{93C4F06C-5881-4C7F-B40B-2E3ADB7C1BA4}" srcOrd="0" destOrd="0" presId="urn:microsoft.com/office/officeart/2008/layout/VerticalCurvedList"/>
    <dgm:cxn modelId="{C7813734-917B-40DC-A418-65B2CCFAEF85}" type="presParOf" srcId="{AD3B3D11-573D-4898-A7CD-AA3DB98FAE57}" destId="{7A97F1F0-0F77-4898-9AD8-558E38F1D6D4}" srcOrd="9" destOrd="0" presId="urn:microsoft.com/office/officeart/2008/layout/VerticalCurvedList"/>
    <dgm:cxn modelId="{F27A3759-D873-48D5-8DB5-D6F8CDBF98AF}" type="presParOf" srcId="{AD3B3D11-573D-4898-A7CD-AA3DB98FAE57}" destId="{DBC6F384-0141-4801-A836-88090B36DA3D}" srcOrd="10" destOrd="0" presId="urn:microsoft.com/office/officeart/2008/layout/VerticalCurvedList"/>
    <dgm:cxn modelId="{D881D442-D13C-4CB9-874E-09E85B3B7A6A}" type="presParOf" srcId="{DBC6F384-0141-4801-A836-88090B36DA3D}" destId="{D6110D83-903A-433D-874C-D04AC60CD1A8}" srcOrd="0" destOrd="0" presId="urn:microsoft.com/office/officeart/2008/layout/VerticalCurvedList"/>
    <dgm:cxn modelId="{64E8AE55-D83A-4145-BB6A-A5FA0B5A2481}" type="presParOf" srcId="{AD3B3D11-573D-4898-A7CD-AA3DB98FAE57}" destId="{51594263-200E-4A77-B6E9-11147BBB7E4B}" srcOrd="11" destOrd="0" presId="urn:microsoft.com/office/officeart/2008/layout/VerticalCurvedList"/>
    <dgm:cxn modelId="{32A567C7-A896-4A27-8EEB-3439FE4532B8}" type="presParOf" srcId="{AD3B3D11-573D-4898-A7CD-AA3DB98FAE57}" destId="{34520E0A-6AAB-4853-B6EB-258B37657D32}" srcOrd="12" destOrd="0" presId="urn:microsoft.com/office/officeart/2008/layout/VerticalCurvedList"/>
    <dgm:cxn modelId="{0CA482B6-705B-4AD0-A608-A5291FE87FFB}" type="presParOf" srcId="{34520E0A-6AAB-4853-B6EB-258B37657D32}" destId="{4DEB62A0-BFBB-4432-AC86-25A7E9BEE30D}" srcOrd="0" destOrd="0" presId="urn:microsoft.com/office/officeart/2008/layout/VerticalCurvedList"/>
    <dgm:cxn modelId="{4290F690-EB26-40DB-89A8-170FC473A733}" type="presParOf" srcId="{AD3B3D11-573D-4898-A7CD-AA3DB98FAE57}" destId="{70E8238B-2927-45D7-9754-8063CA920211}" srcOrd="13" destOrd="0" presId="urn:microsoft.com/office/officeart/2008/layout/VerticalCurvedList"/>
    <dgm:cxn modelId="{15962F1D-EA46-4C65-A9F1-AA060F73757E}" type="presParOf" srcId="{AD3B3D11-573D-4898-A7CD-AA3DB98FAE57}" destId="{D5A61C48-B359-46DA-8609-19361D93E04C}" srcOrd="14" destOrd="0" presId="urn:microsoft.com/office/officeart/2008/layout/VerticalCurvedList"/>
    <dgm:cxn modelId="{66E8AE9E-001C-497E-BC90-D6F05089E159}" type="presParOf" srcId="{D5A61C48-B359-46DA-8609-19361D93E04C}" destId="{83D0D424-7A8C-49C5-884C-2A940ED6FE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67ADB3-F2F9-44B1-9E64-CD8963FBFF8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2D28CE-0189-4852-816B-25D5A565AB8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Базовый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уровень</a:t>
          </a:r>
          <a:endParaRPr lang="ru-RU" b="1" dirty="0">
            <a:solidFill>
              <a:schemeClr val="tx1"/>
            </a:solidFill>
          </a:endParaRPr>
        </a:p>
      </dgm:t>
    </dgm:pt>
    <dgm:pt modelId="{98998037-5A4A-480E-BB63-90F0CBE9DDCC}" type="parTrans" cxnId="{57046F5E-4C0B-4A4A-AA32-C80CD9246A4D}">
      <dgm:prSet/>
      <dgm:spPr/>
      <dgm:t>
        <a:bodyPr/>
        <a:lstStyle/>
        <a:p>
          <a:endParaRPr lang="ru-RU"/>
        </a:p>
      </dgm:t>
    </dgm:pt>
    <dgm:pt modelId="{489E5466-56F3-4C86-8241-23C3D5F2A632}" type="sibTrans" cxnId="{57046F5E-4C0B-4A4A-AA32-C80CD9246A4D}">
      <dgm:prSet/>
      <dgm:spPr/>
      <dgm:t>
        <a:bodyPr/>
        <a:lstStyle/>
        <a:p>
          <a:endParaRPr lang="ru-RU"/>
        </a:p>
      </dgm:t>
    </dgm:pt>
    <dgm:pt modelId="{0D059CED-FB68-4E39-A2BB-1D200F97E37F}">
      <dgm:prSet phldrT="[Текст]"/>
      <dgm:spPr/>
      <dgm:t>
        <a:bodyPr/>
        <a:lstStyle/>
        <a:p>
          <a:r>
            <a:rPr lang="ru-RU" b="1" dirty="0" smtClean="0">
              <a:latin typeface="PF DinText Pro"/>
            </a:rPr>
            <a:t>отчет, формально соответствующий требованиям раскрытия информации </a:t>
          </a:r>
          <a:endParaRPr lang="ru-RU" b="1" dirty="0"/>
        </a:p>
      </dgm:t>
    </dgm:pt>
    <dgm:pt modelId="{49B64CA3-63E0-4DF0-8438-A0EA7A377FAB}" type="parTrans" cxnId="{D3316071-04CE-4613-9B0B-FC46702AEE56}">
      <dgm:prSet/>
      <dgm:spPr/>
      <dgm:t>
        <a:bodyPr/>
        <a:lstStyle/>
        <a:p>
          <a:endParaRPr lang="ru-RU"/>
        </a:p>
      </dgm:t>
    </dgm:pt>
    <dgm:pt modelId="{1F17BA5B-D3EE-4681-B160-D469B4359244}" type="sibTrans" cxnId="{D3316071-04CE-4613-9B0B-FC46702AEE56}">
      <dgm:prSet/>
      <dgm:spPr/>
      <dgm:t>
        <a:bodyPr/>
        <a:lstStyle/>
        <a:p>
          <a:endParaRPr lang="ru-RU"/>
        </a:p>
      </dgm:t>
    </dgm:pt>
    <dgm:pt modelId="{C10DBC23-49AA-4365-B650-8A58ED98E7F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Бронзовый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уровень</a:t>
          </a:r>
          <a:endParaRPr lang="ru-RU" b="1" dirty="0">
            <a:solidFill>
              <a:schemeClr val="tx1"/>
            </a:solidFill>
          </a:endParaRPr>
        </a:p>
      </dgm:t>
    </dgm:pt>
    <dgm:pt modelId="{51A7B2C7-DB43-4928-8375-8A83C57C7CFF}" type="parTrans" cxnId="{470C4999-2D67-4E53-B12F-AA0CD18EB62E}">
      <dgm:prSet/>
      <dgm:spPr/>
      <dgm:t>
        <a:bodyPr/>
        <a:lstStyle/>
        <a:p>
          <a:endParaRPr lang="ru-RU"/>
        </a:p>
      </dgm:t>
    </dgm:pt>
    <dgm:pt modelId="{82A8900D-4405-4D74-AF9E-0A7D150497A3}" type="sibTrans" cxnId="{470C4999-2D67-4E53-B12F-AA0CD18EB62E}">
      <dgm:prSet/>
      <dgm:spPr/>
      <dgm:t>
        <a:bodyPr/>
        <a:lstStyle/>
        <a:p>
          <a:endParaRPr lang="ru-RU"/>
        </a:p>
      </dgm:t>
    </dgm:pt>
    <dgm:pt modelId="{658D75AF-9838-4BBD-9F45-2EB790866734}">
      <dgm:prSet phldrT="[Текст]"/>
      <dgm:spPr/>
      <dgm:t>
        <a:bodyPr/>
        <a:lstStyle/>
        <a:p>
          <a:r>
            <a:rPr lang="ru-RU" b="1" dirty="0" smtClean="0">
              <a:latin typeface="PF DinText Pro"/>
            </a:rPr>
            <a:t>отчет хорошего качества, но требующий более качественного раскрытия информации</a:t>
          </a:r>
          <a:r>
            <a:rPr lang="en-US" b="1" dirty="0" smtClean="0">
              <a:latin typeface="PF DinText Pro"/>
            </a:rPr>
            <a:t> </a:t>
          </a:r>
          <a:endParaRPr lang="ru-RU" b="1" dirty="0"/>
        </a:p>
      </dgm:t>
    </dgm:pt>
    <dgm:pt modelId="{0DD487F6-E3A0-448C-BD55-12F9F9310E7C}" type="parTrans" cxnId="{4899721F-2F43-4B8D-B4E4-703873F41B52}">
      <dgm:prSet/>
      <dgm:spPr/>
      <dgm:t>
        <a:bodyPr/>
        <a:lstStyle/>
        <a:p>
          <a:endParaRPr lang="ru-RU"/>
        </a:p>
      </dgm:t>
    </dgm:pt>
    <dgm:pt modelId="{39501323-3776-4A83-B327-B28F464DF603}" type="sibTrans" cxnId="{4899721F-2F43-4B8D-B4E4-703873F41B52}">
      <dgm:prSet/>
      <dgm:spPr/>
      <dgm:t>
        <a:bodyPr/>
        <a:lstStyle/>
        <a:p>
          <a:endParaRPr lang="ru-RU"/>
        </a:p>
      </dgm:t>
    </dgm:pt>
    <dgm:pt modelId="{35CCBC4C-51EA-4866-BDEA-550CA7037170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Серебряный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стандарт</a:t>
          </a:r>
          <a:endParaRPr lang="ru-RU" b="1" dirty="0">
            <a:solidFill>
              <a:schemeClr val="tx1"/>
            </a:solidFill>
          </a:endParaRPr>
        </a:p>
      </dgm:t>
    </dgm:pt>
    <dgm:pt modelId="{E60DA19D-921D-4A9E-BC74-1D1EB54A1EEC}" type="parTrans" cxnId="{389A512A-B72E-487E-9107-426D373437F0}">
      <dgm:prSet/>
      <dgm:spPr/>
      <dgm:t>
        <a:bodyPr/>
        <a:lstStyle/>
        <a:p>
          <a:endParaRPr lang="ru-RU"/>
        </a:p>
      </dgm:t>
    </dgm:pt>
    <dgm:pt modelId="{8A151F60-A1F9-4FB0-A9A9-50B74E099555}" type="sibTrans" cxnId="{389A512A-B72E-487E-9107-426D373437F0}">
      <dgm:prSet/>
      <dgm:spPr/>
      <dgm:t>
        <a:bodyPr/>
        <a:lstStyle/>
        <a:p>
          <a:endParaRPr lang="ru-RU"/>
        </a:p>
      </dgm:t>
    </dgm:pt>
    <dgm:pt modelId="{3670A4A8-C28F-4282-A597-F12E5A260E09}">
      <dgm:prSet phldrT="[Текст]"/>
      <dgm:spPr/>
      <dgm:t>
        <a:bodyPr/>
        <a:lstStyle/>
        <a:p>
          <a:r>
            <a:rPr lang="ru-RU" b="1" dirty="0" smtClean="0">
              <a:latin typeface="PF DinText Pro"/>
            </a:rPr>
            <a:t>отчет высокого качества, имеющий возможности для доработки до лучшей практики</a:t>
          </a:r>
          <a:endParaRPr lang="ru-RU" b="1" dirty="0"/>
        </a:p>
      </dgm:t>
    </dgm:pt>
    <dgm:pt modelId="{80C15D02-9BA3-4973-A518-5BB8EDC85453}" type="parTrans" cxnId="{98A8D837-89F2-4652-A8FF-EE20D54C5118}">
      <dgm:prSet/>
      <dgm:spPr/>
      <dgm:t>
        <a:bodyPr/>
        <a:lstStyle/>
        <a:p>
          <a:endParaRPr lang="ru-RU"/>
        </a:p>
      </dgm:t>
    </dgm:pt>
    <dgm:pt modelId="{59F9E1EF-B20C-43DC-A67D-F2E649ECF2C3}" type="sibTrans" cxnId="{98A8D837-89F2-4652-A8FF-EE20D54C5118}">
      <dgm:prSet/>
      <dgm:spPr/>
      <dgm:t>
        <a:bodyPr/>
        <a:lstStyle/>
        <a:p>
          <a:endParaRPr lang="ru-RU"/>
        </a:p>
      </dgm:t>
    </dgm:pt>
    <dgm:pt modelId="{8C169E95-E3C7-44EB-99FF-7476FA2C7DC6}">
      <dgm:prSet/>
      <dgm:spPr/>
      <dgm:t>
        <a:bodyPr/>
        <a:lstStyle/>
        <a:p>
          <a:endParaRPr lang="ru-RU" dirty="0">
            <a:latin typeface="PF DinText Pro"/>
          </a:endParaRPr>
        </a:p>
      </dgm:t>
    </dgm:pt>
    <dgm:pt modelId="{0CC1715F-4E22-436E-8568-CD3C6217FBC3}" type="parTrans" cxnId="{C6C2547A-64BF-4C92-9F44-8970A7688420}">
      <dgm:prSet/>
      <dgm:spPr/>
      <dgm:t>
        <a:bodyPr/>
        <a:lstStyle/>
        <a:p>
          <a:endParaRPr lang="ru-RU"/>
        </a:p>
      </dgm:t>
    </dgm:pt>
    <dgm:pt modelId="{F831A8D7-5F39-4507-BF2B-3E24DA19C0EA}" type="sibTrans" cxnId="{C6C2547A-64BF-4C92-9F44-8970A7688420}">
      <dgm:prSet/>
      <dgm:spPr/>
      <dgm:t>
        <a:bodyPr/>
        <a:lstStyle/>
        <a:p>
          <a:endParaRPr lang="ru-RU"/>
        </a:p>
      </dgm:t>
    </dgm:pt>
    <dgm:pt modelId="{919AF772-E98C-49CD-BB6B-E1A6CA78332A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Золотой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стандарт</a:t>
          </a:r>
          <a:endParaRPr lang="ru-RU" b="1" dirty="0">
            <a:solidFill>
              <a:schemeClr val="tx1"/>
            </a:solidFill>
          </a:endParaRPr>
        </a:p>
      </dgm:t>
    </dgm:pt>
    <dgm:pt modelId="{DD0E70CA-3DEC-46EC-8898-EB5A5F960A00}" type="parTrans" cxnId="{C0E4D1A8-8584-4E83-8CAC-5ABAEEFE9F46}">
      <dgm:prSet/>
      <dgm:spPr/>
      <dgm:t>
        <a:bodyPr/>
        <a:lstStyle/>
        <a:p>
          <a:endParaRPr lang="ru-RU"/>
        </a:p>
      </dgm:t>
    </dgm:pt>
    <dgm:pt modelId="{C1FD1543-C61A-4B04-8F6A-708DF27F4ADA}" type="sibTrans" cxnId="{C0E4D1A8-8584-4E83-8CAC-5ABAEEFE9F46}">
      <dgm:prSet/>
      <dgm:spPr/>
      <dgm:t>
        <a:bodyPr/>
        <a:lstStyle/>
        <a:p>
          <a:endParaRPr lang="ru-RU"/>
        </a:p>
      </dgm:t>
    </dgm:pt>
    <dgm:pt modelId="{68EF4D53-1835-4008-91CC-142D7E93662E}">
      <dgm:prSet/>
      <dgm:spPr/>
      <dgm:t>
        <a:bodyPr/>
        <a:lstStyle/>
        <a:p>
          <a:r>
            <a:rPr lang="ru-RU" b="1" dirty="0" smtClean="0">
              <a:latin typeface="PF DinText Pro"/>
            </a:rPr>
            <a:t>отчет, являющийся образцом для подражания и содержащий полную и креативно представленную информацию</a:t>
          </a:r>
          <a:endParaRPr lang="ru-RU" b="1" dirty="0"/>
        </a:p>
      </dgm:t>
    </dgm:pt>
    <dgm:pt modelId="{42BD2B7C-3EDB-49BE-9A36-EF0C6D8F7A81}" type="parTrans" cxnId="{935C576D-8260-46EF-B47A-B54F06878704}">
      <dgm:prSet/>
      <dgm:spPr/>
      <dgm:t>
        <a:bodyPr/>
        <a:lstStyle/>
        <a:p>
          <a:endParaRPr lang="ru-RU"/>
        </a:p>
      </dgm:t>
    </dgm:pt>
    <dgm:pt modelId="{894C63C5-2740-45C0-9B7D-FAF56EBFDECE}" type="sibTrans" cxnId="{935C576D-8260-46EF-B47A-B54F06878704}">
      <dgm:prSet/>
      <dgm:spPr/>
      <dgm:t>
        <a:bodyPr/>
        <a:lstStyle/>
        <a:p>
          <a:endParaRPr lang="ru-RU"/>
        </a:p>
      </dgm:t>
    </dgm:pt>
    <dgm:pt modelId="{DFB8A439-0A9E-439B-9D8A-C04AD20F3708}">
      <dgm:prSet/>
      <dgm:spPr/>
      <dgm:t>
        <a:bodyPr/>
        <a:lstStyle/>
        <a:p>
          <a:endParaRPr lang="ru-RU" dirty="0">
            <a:latin typeface="PF DinText Pro"/>
          </a:endParaRPr>
        </a:p>
      </dgm:t>
    </dgm:pt>
    <dgm:pt modelId="{C7642286-305B-45EE-A6C5-5759044A14D4}" type="parTrans" cxnId="{A0340D76-99E0-4A2A-B4DA-BCE438175A25}">
      <dgm:prSet/>
      <dgm:spPr/>
      <dgm:t>
        <a:bodyPr/>
        <a:lstStyle/>
        <a:p>
          <a:endParaRPr lang="ru-RU"/>
        </a:p>
      </dgm:t>
    </dgm:pt>
    <dgm:pt modelId="{978A609A-B712-41AB-9CBD-E51FC86D1FC1}" type="sibTrans" cxnId="{A0340D76-99E0-4A2A-B4DA-BCE438175A25}">
      <dgm:prSet/>
      <dgm:spPr/>
      <dgm:t>
        <a:bodyPr/>
        <a:lstStyle/>
        <a:p>
          <a:endParaRPr lang="ru-RU"/>
        </a:p>
      </dgm:t>
    </dgm:pt>
    <dgm:pt modelId="{17DB2DEB-7A29-459A-9123-3DF688351A06}" type="pres">
      <dgm:prSet presAssocID="{AD67ADB3-F2F9-44B1-9E64-CD8963FBFF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F6C1A-E066-4A0D-B1F4-0B07B2EDFBD0}" type="pres">
      <dgm:prSet presAssocID="{562D28CE-0189-4852-816B-25D5A565AB85}" presName="composite" presStyleCnt="0"/>
      <dgm:spPr/>
    </dgm:pt>
    <dgm:pt modelId="{7331E56C-0A4B-4B36-84C5-DE8D4F7C76F8}" type="pres">
      <dgm:prSet presAssocID="{562D28CE-0189-4852-816B-25D5A565AB8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ED714-8D02-4BF9-AA16-33C90D73BB4F}" type="pres">
      <dgm:prSet presAssocID="{562D28CE-0189-4852-816B-25D5A565AB85}" presName="descendantText" presStyleLbl="alignAcc1" presStyleIdx="0" presStyleCnt="4" custLinFactNeighborX="-521" custLinFactNeighborY="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FC29C-7E8A-4BF1-A746-F0EB20A2897A}" type="pres">
      <dgm:prSet presAssocID="{489E5466-56F3-4C86-8241-23C3D5F2A632}" presName="sp" presStyleCnt="0"/>
      <dgm:spPr/>
    </dgm:pt>
    <dgm:pt modelId="{4047B8E0-D0AE-47B7-948A-1A089B5FC1C0}" type="pres">
      <dgm:prSet presAssocID="{C10DBC23-49AA-4365-B650-8A58ED98E7F3}" presName="composite" presStyleCnt="0"/>
      <dgm:spPr/>
    </dgm:pt>
    <dgm:pt modelId="{A80A11E4-B652-4F0F-9A36-70DDEFC98E3F}" type="pres">
      <dgm:prSet presAssocID="{C10DBC23-49AA-4365-B650-8A58ED98E7F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DDA8-A40A-4EF4-83DD-8FFBAB0277AF}" type="pres">
      <dgm:prSet presAssocID="{C10DBC23-49AA-4365-B650-8A58ED98E7F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8293-5E05-46A9-9948-65E38E1CC3C2}" type="pres">
      <dgm:prSet presAssocID="{82A8900D-4405-4D74-AF9E-0A7D150497A3}" presName="sp" presStyleCnt="0"/>
      <dgm:spPr/>
    </dgm:pt>
    <dgm:pt modelId="{5B0F7D53-DB16-46EF-BE4D-489F96E0A559}" type="pres">
      <dgm:prSet presAssocID="{35CCBC4C-51EA-4866-BDEA-550CA7037170}" presName="composite" presStyleCnt="0"/>
      <dgm:spPr/>
    </dgm:pt>
    <dgm:pt modelId="{E87101C6-D1B7-4A5D-A8CD-BCAC06443788}" type="pres">
      <dgm:prSet presAssocID="{35CCBC4C-51EA-4866-BDEA-550CA703717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2F327-B562-4ABC-8D4E-D96812569FF2}" type="pres">
      <dgm:prSet presAssocID="{35CCBC4C-51EA-4866-BDEA-550CA703717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968F4-91A2-4B0B-AA76-F1B613AEC073}" type="pres">
      <dgm:prSet presAssocID="{8A151F60-A1F9-4FB0-A9A9-50B74E099555}" presName="sp" presStyleCnt="0"/>
      <dgm:spPr/>
    </dgm:pt>
    <dgm:pt modelId="{8B8F9F75-4361-4766-9661-F9D8AA399C52}" type="pres">
      <dgm:prSet presAssocID="{919AF772-E98C-49CD-BB6B-E1A6CA78332A}" presName="composite" presStyleCnt="0"/>
      <dgm:spPr/>
    </dgm:pt>
    <dgm:pt modelId="{69F48080-08B1-44AE-B711-85C2335BBBD7}" type="pres">
      <dgm:prSet presAssocID="{919AF772-E98C-49CD-BB6B-E1A6CA78332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7F0FE-46ED-4992-AA62-E92E4490C482}" type="pres">
      <dgm:prSet presAssocID="{919AF772-E98C-49CD-BB6B-E1A6CA78332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60390-9805-4BE4-8695-CCF262365209}" type="presOf" srcId="{3670A4A8-C28F-4282-A597-F12E5A260E09}" destId="{07B2F327-B562-4ABC-8D4E-D96812569FF2}" srcOrd="0" destOrd="0" presId="urn:microsoft.com/office/officeart/2005/8/layout/chevron2"/>
    <dgm:cxn modelId="{470C4999-2D67-4E53-B12F-AA0CD18EB62E}" srcId="{AD67ADB3-F2F9-44B1-9E64-CD8963FBFF81}" destId="{C10DBC23-49AA-4365-B650-8A58ED98E7F3}" srcOrd="1" destOrd="0" parTransId="{51A7B2C7-DB43-4928-8375-8A83C57C7CFF}" sibTransId="{82A8900D-4405-4D74-AF9E-0A7D150497A3}"/>
    <dgm:cxn modelId="{CC34107F-30B9-45EE-8CBC-55BCF8CAB580}" type="presOf" srcId="{919AF772-E98C-49CD-BB6B-E1A6CA78332A}" destId="{69F48080-08B1-44AE-B711-85C2335BBBD7}" srcOrd="0" destOrd="0" presId="urn:microsoft.com/office/officeart/2005/8/layout/chevron2"/>
    <dgm:cxn modelId="{389A512A-B72E-487E-9107-426D373437F0}" srcId="{AD67ADB3-F2F9-44B1-9E64-CD8963FBFF81}" destId="{35CCBC4C-51EA-4866-BDEA-550CA7037170}" srcOrd="2" destOrd="0" parTransId="{E60DA19D-921D-4A9E-BC74-1D1EB54A1EEC}" sibTransId="{8A151F60-A1F9-4FB0-A9A9-50B74E099555}"/>
    <dgm:cxn modelId="{C6C2547A-64BF-4C92-9F44-8970A7688420}" srcId="{35CCBC4C-51EA-4866-BDEA-550CA7037170}" destId="{8C169E95-E3C7-44EB-99FF-7476FA2C7DC6}" srcOrd="1" destOrd="0" parTransId="{0CC1715F-4E22-436E-8568-CD3C6217FBC3}" sibTransId="{F831A8D7-5F39-4507-BF2B-3E24DA19C0EA}"/>
    <dgm:cxn modelId="{D5A7749D-698C-4528-A44D-39C7A30C6EA4}" type="presOf" srcId="{35CCBC4C-51EA-4866-BDEA-550CA7037170}" destId="{E87101C6-D1B7-4A5D-A8CD-BCAC06443788}" srcOrd="0" destOrd="0" presId="urn:microsoft.com/office/officeart/2005/8/layout/chevron2"/>
    <dgm:cxn modelId="{A0340D76-99E0-4A2A-B4DA-BCE438175A25}" srcId="{919AF772-E98C-49CD-BB6B-E1A6CA78332A}" destId="{DFB8A439-0A9E-439B-9D8A-C04AD20F3708}" srcOrd="1" destOrd="0" parTransId="{C7642286-305B-45EE-A6C5-5759044A14D4}" sibTransId="{978A609A-B712-41AB-9CBD-E51FC86D1FC1}"/>
    <dgm:cxn modelId="{57046F5E-4C0B-4A4A-AA32-C80CD9246A4D}" srcId="{AD67ADB3-F2F9-44B1-9E64-CD8963FBFF81}" destId="{562D28CE-0189-4852-816B-25D5A565AB85}" srcOrd="0" destOrd="0" parTransId="{98998037-5A4A-480E-BB63-90F0CBE9DDCC}" sibTransId="{489E5466-56F3-4C86-8241-23C3D5F2A632}"/>
    <dgm:cxn modelId="{4899721F-2F43-4B8D-B4E4-703873F41B52}" srcId="{C10DBC23-49AA-4365-B650-8A58ED98E7F3}" destId="{658D75AF-9838-4BBD-9F45-2EB790866734}" srcOrd="0" destOrd="0" parTransId="{0DD487F6-E3A0-448C-BD55-12F9F9310E7C}" sibTransId="{39501323-3776-4A83-B327-B28F464DF603}"/>
    <dgm:cxn modelId="{FB03D723-9AB4-48C8-87C5-0DDA14FE85FD}" type="presOf" srcId="{562D28CE-0189-4852-816B-25D5A565AB85}" destId="{7331E56C-0A4B-4B36-84C5-DE8D4F7C76F8}" srcOrd="0" destOrd="0" presId="urn:microsoft.com/office/officeart/2005/8/layout/chevron2"/>
    <dgm:cxn modelId="{94D7B031-5242-4590-8854-510C1E24A8DB}" type="presOf" srcId="{0D059CED-FB68-4E39-A2BB-1D200F97E37F}" destId="{A67ED714-8D02-4BF9-AA16-33C90D73BB4F}" srcOrd="0" destOrd="0" presId="urn:microsoft.com/office/officeart/2005/8/layout/chevron2"/>
    <dgm:cxn modelId="{36C026BD-3D62-4387-A493-032682FADE54}" type="presOf" srcId="{DFB8A439-0A9E-439B-9D8A-C04AD20F3708}" destId="{6997F0FE-46ED-4992-AA62-E92E4490C482}" srcOrd="0" destOrd="1" presId="urn:microsoft.com/office/officeart/2005/8/layout/chevron2"/>
    <dgm:cxn modelId="{D3316071-04CE-4613-9B0B-FC46702AEE56}" srcId="{562D28CE-0189-4852-816B-25D5A565AB85}" destId="{0D059CED-FB68-4E39-A2BB-1D200F97E37F}" srcOrd="0" destOrd="0" parTransId="{49B64CA3-63E0-4DF0-8438-A0EA7A377FAB}" sibTransId="{1F17BA5B-D3EE-4681-B160-D469B4359244}"/>
    <dgm:cxn modelId="{66FC9176-637F-4CAA-A07E-1EF7B55FCF8D}" type="presOf" srcId="{AD67ADB3-F2F9-44B1-9E64-CD8963FBFF81}" destId="{17DB2DEB-7A29-459A-9123-3DF688351A06}" srcOrd="0" destOrd="0" presId="urn:microsoft.com/office/officeart/2005/8/layout/chevron2"/>
    <dgm:cxn modelId="{C51FC2E7-A97A-4D3B-A2E7-AF7261FF513D}" type="presOf" srcId="{C10DBC23-49AA-4365-B650-8A58ED98E7F3}" destId="{A80A11E4-B652-4F0F-9A36-70DDEFC98E3F}" srcOrd="0" destOrd="0" presId="urn:microsoft.com/office/officeart/2005/8/layout/chevron2"/>
    <dgm:cxn modelId="{98A8D837-89F2-4652-A8FF-EE20D54C5118}" srcId="{35CCBC4C-51EA-4866-BDEA-550CA7037170}" destId="{3670A4A8-C28F-4282-A597-F12E5A260E09}" srcOrd="0" destOrd="0" parTransId="{80C15D02-9BA3-4973-A518-5BB8EDC85453}" sibTransId="{59F9E1EF-B20C-43DC-A67D-F2E649ECF2C3}"/>
    <dgm:cxn modelId="{34A4B617-6D3F-419C-8C48-3BA6EBCB00C2}" type="presOf" srcId="{658D75AF-9838-4BBD-9F45-2EB790866734}" destId="{37EBDDA8-A40A-4EF4-83DD-8FFBAB0277AF}" srcOrd="0" destOrd="0" presId="urn:microsoft.com/office/officeart/2005/8/layout/chevron2"/>
    <dgm:cxn modelId="{C0E4D1A8-8584-4E83-8CAC-5ABAEEFE9F46}" srcId="{AD67ADB3-F2F9-44B1-9E64-CD8963FBFF81}" destId="{919AF772-E98C-49CD-BB6B-E1A6CA78332A}" srcOrd="3" destOrd="0" parTransId="{DD0E70CA-3DEC-46EC-8898-EB5A5F960A00}" sibTransId="{C1FD1543-C61A-4B04-8F6A-708DF27F4ADA}"/>
    <dgm:cxn modelId="{935C576D-8260-46EF-B47A-B54F06878704}" srcId="{919AF772-E98C-49CD-BB6B-E1A6CA78332A}" destId="{68EF4D53-1835-4008-91CC-142D7E93662E}" srcOrd="0" destOrd="0" parTransId="{42BD2B7C-3EDB-49BE-9A36-EF0C6D8F7A81}" sibTransId="{894C63C5-2740-45C0-9B7D-FAF56EBFDECE}"/>
    <dgm:cxn modelId="{3EB6E14E-043B-4D37-97E1-FA58294A9184}" type="presOf" srcId="{68EF4D53-1835-4008-91CC-142D7E93662E}" destId="{6997F0FE-46ED-4992-AA62-E92E4490C482}" srcOrd="0" destOrd="0" presId="urn:microsoft.com/office/officeart/2005/8/layout/chevron2"/>
    <dgm:cxn modelId="{95BF6BCD-E350-41C6-B433-4A0727CEF349}" type="presOf" srcId="{8C169E95-E3C7-44EB-99FF-7476FA2C7DC6}" destId="{07B2F327-B562-4ABC-8D4E-D96812569FF2}" srcOrd="0" destOrd="1" presId="urn:microsoft.com/office/officeart/2005/8/layout/chevron2"/>
    <dgm:cxn modelId="{160DB632-06AD-446F-8F77-8573C843D440}" type="presParOf" srcId="{17DB2DEB-7A29-459A-9123-3DF688351A06}" destId="{DF8F6C1A-E066-4A0D-B1F4-0B07B2EDFBD0}" srcOrd="0" destOrd="0" presId="urn:microsoft.com/office/officeart/2005/8/layout/chevron2"/>
    <dgm:cxn modelId="{A6F22DC0-0DEC-4005-95F8-104B8EF41FB7}" type="presParOf" srcId="{DF8F6C1A-E066-4A0D-B1F4-0B07B2EDFBD0}" destId="{7331E56C-0A4B-4B36-84C5-DE8D4F7C76F8}" srcOrd="0" destOrd="0" presId="urn:microsoft.com/office/officeart/2005/8/layout/chevron2"/>
    <dgm:cxn modelId="{8D517920-96AC-4F08-9178-C5505161A0CD}" type="presParOf" srcId="{DF8F6C1A-E066-4A0D-B1F4-0B07B2EDFBD0}" destId="{A67ED714-8D02-4BF9-AA16-33C90D73BB4F}" srcOrd="1" destOrd="0" presId="urn:microsoft.com/office/officeart/2005/8/layout/chevron2"/>
    <dgm:cxn modelId="{45A077EB-FDA0-4BEE-9FD4-8177D49361B7}" type="presParOf" srcId="{17DB2DEB-7A29-459A-9123-3DF688351A06}" destId="{E00FC29C-7E8A-4BF1-A746-F0EB20A2897A}" srcOrd="1" destOrd="0" presId="urn:microsoft.com/office/officeart/2005/8/layout/chevron2"/>
    <dgm:cxn modelId="{34C82781-EA40-4AAE-ACFF-4394FE5B4352}" type="presParOf" srcId="{17DB2DEB-7A29-459A-9123-3DF688351A06}" destId="{4047B8E0-D0AE-47B7-948A-1A089B5FC1C0}" srcOrd="2" destOrd="0" presId="urn:microsoft.com/office/officeart/2005/8/layout/chevron2"/>
    <dgm:cxn modelId="{F1DEA951-7900-4124-8874-112CC96EF54B}" type="presParOf" srcId="{4047B8E0-D0AE-47B7-948A-1A089B5FC1C0}" destId="{A80A11E4-B652-4F0F-9A36-70DDEFC98E3F}" srcOrd="0" destOrd="0" presId="urn:microsoft.com/office/officeart/2005/8/layout/chevron2"/>
    <dgm:cxn modelId="{A8C767E3-46CA-4E54-B616-1C13DCFA981C}" type="presParOf" srcId="{4047B8E0-D0AE-47B7-948A-1A089B5FC1C0}" destId="{37EBDDA8-A40A-4EF4-83DD-8FFBAB0277AF}" srcOrd="1" destOrd="0" presId="urn:microsoft.com/office/officeart/2005/8/layout/chevron2"/>
    <dgm:cxn modelId="{9244989E-7647-4CFE-B347-CA385CE3206D}" type="presParOf" srcId="{17DB2DEB-7A29-459A-9123-3DF688351A06}" destId="{91198293-5E05-46A9-9948-65E38E1CC3C2}" srcOrd="3" destOrd="0" presId="urn:microsoft.com/office/officeart/2005/8/layout/chevron2"/>
    <dgm:cxn modelId="{E2670016-41B0-4104-9E73-4795F6357D0A}" type="presParOf" srcId="{17DB2DEB-7A29-459A-9123-3DF688351A06}" destId="{5B0F7D53-DB16-46EF-BE4D-489F96E0A559}" srcOrd="4" destOrd="0" presId="urn:microsoft.com/office/officeart/2005/8/layout/chevron2"/>
    <dgm:cxn modelId="{C09C9B8B-6CD4-471B-87D4-2A2C9200070E}" type="presParOf" srcId="{5B0F7D53-DB16-46EF-BE4D-489F96E0A559}" destId="{E87101C6-D1B7-4A5D-A8CD-BCAC06443788}" srcOrd="0" destOrd="0" presId="urn:microsoft.com/office/officeart/2005/8/layout/chevron2"/>
    <dgm:cxn modelId="{9516DFB1-BB38-48F6-A650-ADF669B2C64B}" type="presParOf" srcId="{5B0F7D53-DB16-46EF-BE4D-489F96E0A559}" destId="{07B2F327-B562-4ABC-8D4E-D96812569FF2}" srcOrd="1" destOrd="0" presId="urn:microsoft.com/office/officeart/2005/8/layout/chevron2"/>
    <dgm:cxn modelId="{A168A92C-94E0-4AAF-A550-B48E8E6D60FA}" type="presParOf" srcId="{17DB2DEB-7A29-459A-9123-3DF688351A06}" destId="{060968F4-91A2-4B0B-AA76-F1B613AEC073}" srcOrd="5" destOrd="0" presId="urn:microsoft.com/office/officeart/2005/8/layout/chevron2"/>
    <dgm:cxn modelId="{AB9D0F89-C21E-45D3-A34D-D21C3F4FDAA9}" type="presParOf" srcId="{17DB2DEB-7A29-459A-9123-3DF688351A06}" destId="{8B8F9F75-4361-4766-9661-F9D8AA399C52}" srcOrd="6" destOrd="0" presId="urn:microsoft.com/office/officeart/2005/8/layout/chevron2"/>
    <dgm:cxn modelId="{F1C838EB-726A-4FD4-B129-8DC660CA8137}" type="presParOf" srcId="{8B8F9F75-4361-4766-9661-F9D8AA399C52}" destId="{69F48080-08B1-44AE-B711-85C2335BBBD7}" srcOrd="0" destOrd="0" presId="urn:microsoft.com/office/officeart/2005/8/layout/chevron2"/>
    <dgm:cxn modelId="{669D20A2-2919-4597-B60B-04FF0A9D4931}" type="presParOf" srcId="{8B8F9F75-4361-4766-9661-F9D8AA399C52}" destId="{6997F0FE-46ED-4992-AA62-E92E4490C4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240B-AB39-41B7-ACDD-A6861EC85C6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8230-F18D-43FF-9C0D-048E0CAD1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D21A-A87E-4D3B-BE63-75F1762A98C8}" type="datetime1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5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6D53-3A50-4079-A1F1-0409A34F43DC}" type="datetime1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3AEE-6C22-4088-8420-AD16BFFC795F}" type="datetime1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2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B65C-21D4-45EE-9848-C18F92DC00D7}" type="datetime1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2A6D-6C95-4AF7-A9DB-EAF8940207B7}" type="datetime1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C740-7238-42EC-8912-89663FBF9760}" type="datetime1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4899-C143-4CAB-A5F6-D7A3A48B386C}" type="datetime1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3DC0-C2CA-4E23-A805-5405672BD83D}" type="datetime1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F0CA-C4B7-4171-984F-66E23C203EA1}" type="datetime1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2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29D5-58A2-4D83-870B-C7BE1AB1E42B}" type="datetime1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0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2E8-1FC7-4B7F-AE73-A167F12434E6}" type="datetime1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8EDC-9A15-4B2A-9E02-67F5641AFB56}" type="datetime1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1D21-9130-4122-A2C0-B4F9FCBAA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8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tochkao@donoraforun.ru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vk.com/tochka.otche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oprf.ru/owa/redir.aspx?C=p0YOTpBGWUWTApl48Cf0makbGGIlHtAIA60rUgWAsUi_iMCHK-fDd_UyxxxLqy5kLKq_vXQ5Thw.&amp;URL=http%3a%2f%2fwww.facebook.com%2fTockaO" TargetMode="External"/><Relationship Id="rId5" Type="http://schemas.openxmlformats.org/officeDocument/2006/relationships/hyperlink" Target="http://www.donorsforum.r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17426" y="115116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КОНКУРС ПУБЛИЧНЫХ ГОДОВЫХ ОТЧЕТОВ НКО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126876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6" y="6381328"/>
            <a:ext cx="91521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36" y="2276872"/>
            <a:ext cx="5471196" cy="24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писание: D:\Форум Доноров\Логотип Форума Доноров 2013-\Логотип ФД RUS 2013- (1) cop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5" y="5466804"/>
            <a:ext cx="1492523" cy="5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2224829" y="4845852"/>
            <a:ext cx="188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ПОДДЕРЖКЕ</a:t>
            </a:r>
            <a:endParaRPr lang="ru-RU" dirty="0"/>
          </a:p>
        </p:txBody>
      </p:sp>
      <p:pic>
        <p:nvPicPr>
          <p:cNvPr id="26" name="Picture 5" descr="Картинки по запросу министерство экономического развит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38974"/>
            <a:ext cx="1656184" cy="7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073832" y="4869160"/>
            <a:ext cx="124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ПАРТНЕРЫ</a:t>
            </a:r>
            <a:endParaRPr lang="ru-RU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15184"/>
            <a:ext cx="2168441" cy="102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24" y="5466804"/>
            <a:ext cx="1167571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22" y="5431480"/>
            <a:ext cx="1433438" cy="661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47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59" y="362063"/>
            <a:ext cx="59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КОНКУРС ГОДОВЫХ ОТЧЕТОВ - 2017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20424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 – СО НКО:</a:t>
            </a:r>
            <a:endParaRPr lang="ru-RU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- работают / </a:t>
            </a:r>
            <a:r>
              <a:rPr lang="ru-RU" dirty="0"/>
              <a:t>зарегистрированы на территории </a:t>
            </a:r>
            <a:r>
              <a:rPr lang="ru-RU" dirty="0" smtClean="0"/>
              <a:t>РФ   ≥  1 года</a:t>
            </a:r>
            <a:endParaRPr lang="ru-RU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   - размещают </a:t>
            </a:r>
            <a:r>
              <a:rPr lang="ru-RU" dirty="0"/>
              <a:t>годовой </a:t>
            </a:r>
            <a:r>
              <a:rPr lang="ru-RU" dirty="0" smtClean="0"/>
              <a:t>отчёт </a:t>
            </a:r>
            <a:r>
              <a:rPr lang="ru-RU" dirty="0"/>
              <a:t>в </a:t>
            </a:r>
            <a:r>
              <a:rPr lang="ru-RU" dirty="0" smtClean="0"/>
              <a:t>Интернет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6288194"/>
              </p:ext>
            </p:extLst>
          </p:nvPr>
        </p:nvGraphicFramePr>
        <p:xfrm>
          <a:off x="1532107" y="2292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46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БАЗОВЫЙ УРОВЕНЬ ИНФОРМАЦИИ В ОТЧЕТЕ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11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3156590"/>
              </p:ext>
            </p:extLst>
          </p:nvPr>
        </p:nvGraphicFramePr>
        <p:xfrm>
          <a:off x="1187624" y="1513135"/>
          <a:ext cx="691276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115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МЕТОДОЛОГИЯ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12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340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latin typeface="PF DinText Pro" panose="02000506020000020004" pitchFamily="2" charset="0"/>
              </a:rPr>
              <a:t>Оценка проводится по  следующим группам и параметрам</a:t>
            </a:r>
            <a:r>
              <a:rPr lang="ru-RU" sz="7200" dirty="0" smtClean="0">
                <a:latin typeface="PF DinText Pro" panose="02000506020000020004" pitchFamily="2" charset="0"/>
              </a:rPr>
              <a:t>:</a:t>
            </a:r>
          </a:p>
          <a:p>
            <a:pPr marL="0" indent="0">
              <a:buNone/>
            </a:pPr>
            <a:endParaRPr lang="ru-RU" sz="7200" dirty="0">
              <a:latin typeface="PF DinText Pro" panose="02000506020000020004" pitchFamily="2" charset="0"/>
            </a:endParaRPr>
          </a:p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Группа «Организация»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Миссия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Управление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Деятельность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Ресурсы</a:t>
            </a:r>
          </a:p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Группа «Результаты»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Социальные результаты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Эффективность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Изменения в организации</a:t>
            </a:r>
          </a:p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Группа «Общее»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Документ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Компактность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dirty="0">
                <a:latin typeface="PF DinText Pro" panose="02000506020000020004" pitchFamily="2" charset="0"/>
              </a:rPr>
              <a:t>Доступность</a:t>
            </a:r>
          </a:p>
          <a:p>
            <a:pPr marL="0" indent="0">
              <a:buNone/>
            </a:pP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Интегральная </a:t>
            </a:r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оценка</a:t>
            </a:r>
          </a:p>
          <a:p>
            <a:pPr marL="0" indent="0">
              <a:buNone/>
            </a:pPr>
            <a:r>
              <a:rPr lang="ru-RU" sz="7200" dirty="0">
                <a:latin typeface="PF DinText Pro" panose="02000506020000020004" pitchFamily="2" charset="0"/>
              </a:rPr>
              <a:t>Стандарт (базовый уровень</a:t>
            </a:r>
            <a:r>
              <a:rPr lang="en-US" sz="7200" dirty="0">
                <a:latin typeface="PF DinText Pro" panose="02000506020000020004" pitchFamily="2" charset="0"/>
              </a:rPr>
              <a:t>/</a:t>
            </a:r>
            <a:r>
              <a:rPr lang="ru-RU" sz="7200" dirty="0">
                <a:latin typeface="PF DinText Pro" panose="02000506020000020004" pitchFamily="2" charset="0"/>
              </a:rPr>
              <a:t>бронзовый</a:t>
            </a:r>
            <a:r>
              <a:rPr lang="en-US" sz="7200" dirty="0">
                <a:latin typeface="PF DinText Pro" panose="02000506020000020004" pitchFamily="2" charset="0"/>
              </a:rPr>
              <a:t>/</a:t>
            </a:r>
            <a:r>
              <a:rPr lang="ru-RU" sz="7200" dirty="0">
                <a:latin typeface="PF DinText Pro" panose="02000506020000020004" pitchFamily="2" charset="0"/>
              </a:rPr>
              <a:t>серебряный</a:t>
            </a:r>
            <a:r>
              <a:rPr lang="en-US" sz="7200" dirty="0">
                <a:latin typeface="PF DinText Pro" panose="02000506020000020004" pitchFamily="2" charset="0"/>
              </a:rPr>
              <a:t>/</a:t>
            </a:r>
            <a:r>
              <a:rPr lang="ru-RU" sz="7200" dirty="0">
                <a:latin typeface="PF DinText Pro" panose="02000506020000020004" pitchFamily="2" charset="0"/>
              </a:rPr>
              <a:t>золотой </a:t>
            </a:r>
            <a:r>
              <a:rPr lang="ru-RU" sz="7200" dirty="0" smtClean="0">
                <a:latin typeface="PF DinText Pro" panose="02000506020000020004" pitchFamily="2" charset="0"/>
              </a:rPr>
              <a:t>стандарт</a:t>
            </a:r>
            <a:r>
              <a:rPr lang="en-US" sz="7200" dirty="0" smtClean="0">
                <a:latin typeface="PF DinText Pro" panose="02000506020000020004" pitchFamily="2" charset="0"/>
              </a:rPr>
              <a:t>)</a:t>
            </a:r>
            <a:endParaRPr lang="ru-RU" sz="7200" dirty="0">
              <a:latin typeface="PF DinText Pro" panose="02000506020000020004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67" y="1484784"/>
            <a:ext cx="1616365" cy="20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19" y="3645024"/>
            <a:ext cx="1601899" cy="200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2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МЕТОДОЛОГИЯ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13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539552" y="1213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100" dirty="0">
                <a:latin typeface="PF DinText Pro" panose="02000506020000020004" pitchFamily="2" charset="0"/>
              </a:rPr>
              <a:t>Группа «Организация</a:t>
            </a:r>
            <a:r>
              <a:rPr lang="ru-RU" sz="3100" dirty="0" smtClean="0">
                <a:latin typeface="PF DinText Pro" panose="02000506020000020004" pitchFamily="2" charset="0"/>
              </a:rPr>
              <a:t>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100" dirty="0">
              <a:latin typeface="PF DinText Pro" panose="02000506020000020004" pitchFamily="2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Миссия</a:t>
            </a:r>
            <a:endParaRPr lang="ru-RU" sz="2300" dirty="0">
              <a:solidFill>
                <a:schemeClr val="accent6">
                  <a:lumMod val="75000"/>
                </a:schemeClr>
              </a:solidFill>
              <a:latin typeface="PF DinText Pro" panose="02000506020000020004" pitchFamily="2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sz="2300" dirty="0">
                <a:latin typeface="PF DinText Pro" panose="02000506020000020004" pitchFamily="2" charset="0"/>
              </a:rPr>
              <a:t>Для чего существует </a:t>
            </a:r>
            <a:r>
              <a:rPr lang="ru-RU" sz="2300" dirty="0" smtClean="0">
                <a:latin typeface="PF DinText Pro" panose="02000506020000020004" pitchFamily="2" charset="0"/>
              </a:rPr>
              <a:t>организация</a:t>
            </a:r>
            <a:r>
              <a:rPr lang="ru-RU" sz="2300" dirty="0">
                <a:latin typeface="PF DinText Pro" panose="02000506020000020004" pitchFamily="2" charset="0"/>
              </a:rPr>
              <a:t>? Каково её предназначение, общественная функция, ниша? В чьих интересах действует </a:t>
            </a:r>
            <a:r>
              <a:rPr lang="ru-RU" sz="2300" dirty="0" smtClean="0">
                <a:latin typeface="PF DinText Pro" panose="02000506020000020004" pitchFamily="2" charset="0"/>
              </a:rPr>
              <a:t>организация</a:t>
            </a:r>
            <a:r>
              <a:rPr lang="ru-RU" sz="2300" dirty="0">
                <a:latin typeface="PF DinText Pro" panose="02000506020000020004" pitchFamily="2" charset="0"/>
              </a:rPr>
              <a:t>?</a:t>
            </a:r>
          </a:p>
          <a:p>
            <a:pPr marL="0" lvl="1" indent="0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Управление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sz="2300" dirty="0">
                <a:latin typeface="PF DinText Pro" panose="02000506020000020004" pitchFamily="2" charset="0"/>
              </a:rPr>
              <a:t>Даёт ли </a:t>
            </a:r>
            <a:r>
              <a:rPr lang="ru-RU" sz="2300" dirty="0" smtClean="0">
                <a:latin typeface="PF DinText Pro" panose="02000506020000020004" pitchFamily="2" charset="0"/>
              </a:rPr>
              <a:t>отчёт </a:t>
            </a:r>
            <a:r>
              <a:rPr lang="ru-RU" sz="2300" dirty="0">
                <a:latin typeface="PF DinText Pro" panose="02000506020000020004" pitchFamily="2" charset="0"/>
              </a:rPr>
              <a:t>ответ на вопрос о том, кто и какими средствами гарантирует эффективность и качество проектов и корректность использования привлечённых ресурсов?</a:t>
            </a:r>
          </a:p>
          <a:p>
            <a:pPr marL="0" lvl="1" indent="0">
              <a:buNone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Деятельность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sz="2300" dirty="0">
                <a:latin typeface="PF DinText Pro" panose="02000506020000020004" pitchFamily="2" charset="0"/>
              </a:rPr>
              <a:t>Оценивается, как о</a:t>
            </a:r>
            <a:r>
              <a:rPr lang="ru-RU" sz="2300" dirty="0" smtClean="0">
                <a:latin typeface="PF DinText Pro" panose="02000506020000020004" pitchFamily="2" charset="0"/>
              </a:rPr>
              <a:t>тчёт </a:t>
            </a:r>
            <a:r>
              <a:rPr lang="ru-RU" sz="2300" dirty="0">
                <a:latin typeface="PF DinText Pro" panose="02000506020000020004" pitchFamily="2" charset="0"/>
              </a:rPr>
              <a:t>представляет то, чем занимается </a:t>
            </a:r>
            <a:r>
              <a:rPr lang="ru-RU" sz="2300" dirty="0" smtClean="0">
                <a:latin typeface="PF DinText Pro" panose="02000506020000020004" pitchFamily="2" charset="0"/>
              </a:rPr>
              <a:t>организация</a:t>
            </a:r>
            <a:r>
              <a:rPr lang="ru-RU" sz="2300" dirty="0">
                <a:latin typeface="PF DinText Pro" panose="02000506020000020004" pitchFamily="2" charset="0"/>
              </a:rPr>
              <a:t>, в чём фактически заключается функционирование </a:t>
            </a:r>
            <a:r>
              <a:rPr lang="ru-RU" sz="2300" dirty="0" smtClean="0">
                <a:latin typeface="PF DinText Pro" panose="02000506020000020004" pitchFamily="2" charset="0"/>
              </a:rPr>
              <a:t>организации</a:t>
            </a:r>
            <a:r>
              <a:rPr lang="ru-RU" sz="2300" dirty="0">
                <a:latin typeface="PF DinText Pro" panose="02000506020000020004" pitchFamily="2" charset="0"/>
              </a:rPr>
              <a:t>, что делается для её благополучателей, потребителей, клиентов и кто они.</a:t>
            </a:r>
          </a:p>
          <a:p>
            <a:pPr marL="0" lvl="1" indent="0">
              <a:buNone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Ресурсы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sz="2300" dirty="0">
                <a:latin typeface="PF DinText Pro" panose="02000506020000020004" pitchFamily="2" charset="0"/>
              </a:rPr>
              <a:t>Даёт ли </a:t>
            </a:r>
            <a:r>
              <a:rPr lang="ru-RU" sz="2300" dirty="0" smtClean="0">
                <a:latin typeface="PF DinText Pro" panose="02000506020000020004" pitchFamily="2" charset="0"/>
              </a:rPr>
              <a:t>отчёт </a:t>
            </a:r>
            <a:r>
              <a:rPr lang="ru-RU" sz="2300" dirty="0">
                <a:latin typeface="PF DinText Pro" panose="02000506020000020004" pitchFamily="2" charset="0"/>
              </a:rPr>
              <a:t>полное и ясное представление о том, какие ресурсы, из каких источников и в каком объёме привлекались и как использовались </a:t>
            </a:r>
            <a:r>
              <a:rPr lang="ru-RU" sz="2300" dirty="0" smtClean="0">
                <a:latin typeface="PF DinText Pro" panose="02000506020000020004" pitchFamily="2" charset="0"/>
              </a:rPr>
              <a:t>организацией</a:t>
            </a:r>
            <a:r>
              <a:rPr lang="ru-RU" sz="2300" dirty="0">
                <a:latin typeface="PF DinText Pro" panose="02000506020000020004" pitchFamily="2" charset="0"/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39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МЕТОДОЛОГИЯ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2746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PF DinText Pro" panose="02000506020000020004" pitchFamily="2" charset="0"/>
              </a:rPr>
              <a:t>Группа «Результаты»</a:t>
            </a:r>
          </a:p>
          <a:p>
            <a:pPr marL="457200" lvl="1" indent="0">
              <a:buNone/>
            </a:pPr>
            <a:endParaRPr lang="ru-RU" sz="2400" dirty="0" smtClean="0"/>
          </a:p>
          <a:p>
            <a:pPr marL="0" lvl="1" indent="0">
              <a:buNone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Социальные результаты</a:t>
            </a:r>
          </a:p>
          <a:p>
            <a:pPr marL="400050" lvl="1" indent="0">
              <a:buNone/>
            </a:pPr>
            <a:r>
              <a:rPr lang="ru-RU" sz="1900" dirty="0">
                <a:latin typeface="PF DinText Pro" panose="02000506020000020004" pitchFamily="2" charset="0"/>
              </a:rPr>
              <a:t>Насколько определённо описываются </a:t>
            </a:r>
            <a:r>
              <a:rPr lang="ru-RU" sz="1900" dirty="0" smtClean="0">
                <a:latin typeface="PF DinText Pro" panose="02000506020000020004" pitchFamily="2" charset="0"/>
              </a:rPr>
              <a:t>социальные </a:t>
            </a:r>
            <a:r>
              <a:rPr lang="ru-RU" sz="1900" dirty="0">
                <a:latin typeface="PF DinText Pro" panose="02000506020000020004" pitchFamily="2" charset="0"/>
              </a:rPr>
              <a:t>результаты (достижимые цели) и соответствующие показатели? Приводятся ли значения показателей и их изменения за отчётный период? Содержатся ли в </a:t>
            </a:r>
            <a:r>
              <a:rPr lang="ru-RU" sz="1900" dirty="0" smtClean="0">
                <a:latin typeface="PF DinText Pro" panose="02000506020000020004" pitchFamily="2" charset="0"/>
              </a:rPr>
              <a:t>отчёте </a:t>
            </a:r>
            <a:r>
              <a:rPr lang="ru-RU" sz="1900" dirty="0">
                <a:latin typeface="PF DinText Pro" panose="02000506020000020004" pitchFamily="2" charset="0"/>
              </a:rPr>
              <a:t>указания на то, как измеряются результаты, приводится ли обоснование того, что социальные измерения имели место именно благодаря деятельности организации?</a:t>
            </a:r>
          </a:p>
          <a:p>
            <a:pPr marL="0" lvl="1" indent="0">
              <a:buNone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Эффективность</a:t>
            </a:r>
          </a:p>
          <a:p>
            <a:pPr marL="400050" lvl="1" indent="0">
              <a:buNone/>
            </a:pPr>
            <a:r>
              <a:rPr lang="ru-RU" sz="1900" dirty="0">
                <a:latin typeface="PF DinText Pro" panose="02000506020000020004" pitchFamily="2" charset="0"/>
              </a:rPr>
              <a:t>Приводятся ли в </a:t>
            </a:r>
            <a:r>
              <a:rPr lang="ru-RU" sz="1900" dirty="0" smtClean="0">
                <a:latin typeface="PF DinText Pro" panose="02000506020000020004" pitchFamily="2" charset="0"/>
              </a:rPr>
              <a:t>отчёте </a:t>
            </a:r>
            <a:r>
              <a:rPr lang="ru-RU" sz="1900" dirty="0">
                <a:latin typeface="PF DinText Pro" panose="02000506020000020004" pitchFamily="2" charset="0"/>
              </a:rPr>
              <a:t>какие-либо показатели эффективности? Их динамика? Видно ли из </a:t>
            </a:r>
            <a:r>
              <a:rPr lang="ru-RU" sz="1900" dirty="0" smtClean="0">
                <a:latin typeface="PF DinText Pro" panose="02000506020000020004" pitchFamily="2" charset="0"/>
              </a:rPr>
              <a:t>отчёта</a:t>
            </a:r>
            <a:r>
              <a:rPr lang="ru-RU" sz="1900" dirty="0">
                <a:latin typeface="PF DinText Pro" panose="02000506020000020004" pitchFamily="2" charset="0"/>
              </a:rPr>
              <a:t>, что </a:t>
            </a:r>
            <a:r>
              <a:rPr lang="ru-RU" sz="1900" dirty="0" smtClean="0">
                <a:latin typeface="PF DinText Pro" panose="02000506020000020004" pitchFamily="2" charset="0"/>
              </a:rPr>
              <a:t>организация </a:t>
            </a:r>
            <a:r>
              <a:rPr lang="ru-RU" sz="1900" dirty="0">
                <a:latin typeface="PF DinText Pro" panose="02000506020000020004" pitchFamily="2" charset="0"/>
              </a:rPr>
              <a:t>уделяет внимание аналитической деятельности, независимой оценке и самооценке? Можно ли по </a:t>
            </a:r>
            <a:r>
              <a:rPr lang="ru-RU" sz="1900" dirty="0" smtClean="0">
                <a:latin typeface="PF DinText Pro" panose="02000506020000020004" pitchFamily="2" charset="0"/>
              </a:rPr>
              <a:t>отчёту </a:t>
            </a:r>
            <a:r>
              <a:rPr lang="ru-RU" sz="1900" dirty="0">
                <a:latin typeface="PF DinText Pro" panose="02000506020000020004" pitchFamily="2" charset="0"/>
              </a:rPr>
              <a:t>судить о том, что деятельность </a:t>
            </a:r>
            <a:r>
              <a:rPr lang="ru-RU" sz="1900" dirty="0" smtClean="0">
                <a:latin typeface="PF DinText Pro" panose="02000506020000020004" pitchFamily="2" charset="0"/>
              </a:rPr>
              <a:t>организации </a:t>
            </a:r>
            <a:r>
              <a:rPr lang="ru-RU" sz="1900" dirty="0">
                <a:latin typeface="PF DinText Pro" panose="02000506020000020004" pitchFamily="2" charset="0"/>
              </a:rPr>
              <a:t>обоснована, </a:t>
            </a:r>
            <a:r>
              <a:rPr lang="ru-RU" sz="1900" dirty="0" smtClean="0">
                <a:latin typeface="PF DinText Pro" panose="02000506020000020004" pitchFamily="2" charset="0"/>
              </a:rPr>
              <a:t>есть ли понимание </a:t>
            </a:r>
            <a:r>
              <a:rPr lang="ru-RU" sz="1900" dirty="0">
                <a:latin typeface="PF DinText Pro" panose="02000506020000020004" pitchFamily="2" charset="0"/>
              </a:rPr>
              <a:t>того, почему предпринимают </a:t>
            </a:r>
            <a:r>
              <a:rPr lang="ru-RU" sz="1900" dirty="0" smtClean="0">
                <a:latin typeface="PF DinText Pro" panose="02000506020000020004" pitchFamily="2" charset="0"/>
              </a:rPr>
              <a:t>те, а не иные действия</a:t>
            </a:r>
            <a:r>
              <a:rPr lang="ru-RU" sz="1900" dirty="0">
                <a:latin typeface="PF DinText Pro" panose="02000506020000020004" pitchFamily="2" charset="0"/>
              </a:rPr>
              <a:t>?</a:t>
            </a:r>
          </a:p>
          <a:p>
            <a:pPr marL="0" lvl="1" indent="0">
              <a:buNone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Изменения в организации</a:t>
            </a:r>
          </a:p>
          <a:p>
            <a:pPr marL="400050" lvl="1" indent="0">
              <a:buNone/>
            </a:pPr>
            <a:r>
              <a:rPr lang="ru-RU" sz="1900" dirty="0">
                <a:latin typeface="PF DinText Pro" panose="02000506020000020004" pitchFamily="2" charset="0"/>
              </a:rPr>
              <a:t>Отражает ли </a:t>
            </a:r>
            <a:r>
              <a:rPr lang="ru-RU" sz="1900" dirty="0" smtClean="0">
                <a:latin typeface="PF DinText Pro" panose="02000506020000020004" pitchFamily="2" charset="0"/>
              </a:rPr>
              <a:t>отчёт </a:t>
            </a:r>
            <a:r>
              <a:rPr lang="ru-RU" sz="1900" dirty="0">
                <a:latin typeface="PF DinText Pro" panose="02000506020000020004" pitchFamily="2" charset="0"/>
              </a:rPr>
              <a:t>изменения </a:t>
            </a:r>
            <a:r>
              <a:rPr lang="ru-RU" sz="1900" dirty="0" smtClean="0">
                <a:latin typeface="PF DinText Pro" panose="02000506020000020004" pitchFamily="2" charset="0"/>
              </a:rPr>
              <a:t>организации</a:t>
            </a:r>
            <a:r>
              <a:rPr lang="ru-RU" sz="1900" dirty="0">
                <a:latin typeface="PF DinText Pro" panose="02000506020000020004" pitchFamily="2" charset="0"/>
              </a:rPr>
              <a:t>? Ясно ли, как за отчётный период изменилась </a:t>
            </a:r>
            <a:r>
              <a:rPr lang="ru-RU" sz="1900" dirty="0" smtClean="0">
                <a:latin typeface="PF DinText Pro" panose="02000506020000020004" pitchFamily="2" charset="0"/>
              </a:rPr>
              <a:t>организация</a:t>
            </a:r>
            <a:r>
              <a:rPr lang="ru-RU" sz="1900" dirty="0">
                <a:latin typeface="PF DinText Pro" panose="02000506020000020004" pitchFamily="2" charset="0"/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sz="17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6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МЕТОДОЛОГИЯ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15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457200" y="15173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PF DinText Pro" panose="02000506020000020004" pitchFamily="2" charset="0"/>
              </a:rPr>
              <a:t>Группа «Общее»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Документ</a:t>
            </a:r>
          </a:p>
          <a:p>
            <a:pPr marL="400050" lvl="1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1800" dirty="0">
                <a:latin typeface="PF DinText Pro" panose="02000506020000020004" pitchFamily="2" charset="0"/>
              </a:rPr>
              <a:t>Насколько хорошо составлен документ? Хорошо ли подобраны визуальные элементы (компоновка текста и шрифты, иллюстрации и т.п.)? Представляет ли Отчёт целостный документ ? Насколько адекватен язык документа?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Компактность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ru-RU" sz="1800" dirty="0">
                <a:latin typeface="PF DinText Pro" panose="02000506020000020004" pitchFamily="2" charset="0"/>
              </a:rPr>
              <a:t>Не содержит ли Отчёт много лишней/необязательной информации (текста и иллюстраций), снижающих восприятие документа?</a:t>
            </a:r>
          </a:p>
          <a:p>
            <a:pPr marL="0" lvl="1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Доступность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ru-RU" sz="1800" dirty="0">
                <a:latin typeface="PF DinText Pro" panose="02000506020000020004" pitchFamily="2" charset="0"/>
              </a:rPr>
              <a:t>Доступность годового отчета организации для сообщества, в котором организация действует: на сколько просто найти и ознакомиться с отчетом в сети интернет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26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ИТОГИ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16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1179114"/>
              </p:ext>
            </p:extLst>
          </p:nvPr>
        </p:nvGraphicFramePr>
        <p:xfrm>
          <a:off x="755576" y="1204243"/>
          <a:ext cx="734481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46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ИТОГИ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17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49889" y="1204243"/>
            <a:ext cx="8229600" cy="5035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Номинации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PF DinText Pro" panose="02000506020000020004" pitchFamily="2" charset="0"/>
              </a:rPr>
              <a:t>для некоммерческих организаций, зарегистрированных в </a:t>
            </a:r>
            <a:r>
              <a:rPr lang="ru-RU" sz="1800" dirty="0" err="1">
                <a:latin typeface="PF DinText Pro" panose="02000506020000020004" pitchFamily="2" charset="0"/>
              </a:rPr>
              <a:t>г.Москва</a:t>
            </a:r>
            <a:r>
              <a:rPr lang="ru-RU" sz="1800" dirty="0">
                <a:latin typeface="PF DinText Pro" panose="02000506020000020004" pitchFamily="2" charset="0"/>
              </a:rPr>
              <a:t>: </a:t>
            </a:r>
            <a:r>
              <a:rPr lang="ru-RU" sz="1800" b="1" dirty="0">
                <a:latin typeface="PF DinText Pro" panose="02000506020000020004" pitchFamily="2" charset="0"/>
              </a:rPr>
              <a:t>«Отчет, ориентированный на местное сообщество»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>
                <a:latin typeface="PF DinText Pro" panose="02000506020000020004" pitchFamily="2" charset="0"/>
              </a:rPr>
              <a:t>«За нестандартные подходы и яркие форматы в предоставлении отчетности широкой аудитории»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PF DinText Pro" panose="02000506020000020004" pitchFamily="2" charset="0"/>
              </a:rPr>
              <a:t>Дополнительные номинации в соответствии с бюджетом организации, тематические номинации и специальные призы по решению организаторов и партнеров конкурса (для московских НКО – отдельное подведение итогов по специальным призам)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431" y="1715221"/>
            <a:ext cx="1440160" cy="4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43" y="3352045"/>
            <a:ext cx="1159177" cy="7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ИТОГИ ДЛЯ ОРГАНИЗАЦИИ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18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0412" y="3099936"/>
            <a:ext cx="8229600" cy="27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PF DinText Pro" panose="02000506020000020004" pitchFamily="2" charset="0"/>
              </a:rPr>
              <a:t>Каждая организация получит баннер для добровольного размещения на своем сайте, соответствующий присвоенному уровню (золотой, серебряный, бронзовый, базовый</a:t>
            </a:r>
            <a:r>
              <a:rPr lang="ru-RU" sz="1800" dirty="0" smtClean="0">
                <a:latin typeface="PF DinText Pro" panose="02000506020000020004" pitchFamily="2" charset="0"/>
              </a:rPr>
              <a:t>)</a:t>
            </a:r>
            <a:endParaRPr lang="ru-RU" sz="18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1800" dirty="0">
                <a:latin typeface="PF DinText Pro" panose="02000506020000020004" pitchFamily="2" charset="0"/>
              </a:rPr>
              <a:t>Участники (кроме золотого стандарта) получат результаты оценки с баллами и месте их отчета среди других в целом и по каждому из параметров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Картинки по запросу ОБРАТНАЯ СВЯЗ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3"/>
            <a:ext cx="3020637" cy="1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02" y="3212976"/>
            <a:ext cx="239350" cy="4714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12" y="4149080"/>
            <a:ext cx="239350" cy="4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4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 СУДЬИ КТО?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19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83568" y="1830387"/>
            <a:ext cx="8229600" cy="22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PF DinText Pro" panose="02000506020000020004" pitchFamily="2" charset="0"/>
              </a:rPr>
              <a:t>представители Министерства экономического развития Российской Федерации, Комитета общественных связей </a:t>
            </a:r>
            <a:r>
              <a:rPr lang="ru-RU" sz="1800" dirty="0" err="1" smtClean="0">
                <a:latin typeface="PF DinText Pro" panose="02000506020000020004" pitchFamily="2" charset="0"/>
              </a:rPr>
              <a:t>г.Москвы</a:t>
            </a:r>
            <a:r>
              <a:rPr lang="ru-RU" sz="1800" dirty="0" smtClean="0">
                <a:latin typeface="PF DinText Pro" panose="02000506020000020004" pitchFamily="2" charset="0"/>
              </a:rPr>
              <a:t>;</a:t>
            </a:r>
            <a:endParaRPr lang="ru-RU" sz="1800" dirty="0">
              <a:latin typeface="PF DinText Pro" panose="02000506020000020004" pitchFamily="2" charset="0"/>
            </a:endParaRPr>
          </a:p>
          <a:p>
            <a:r>
              <a:rPr lang="ru-RU" sz="1800" dirty="0">
                <a:latin typeface="PF DinText Pro" panose="02000506020000020004" pitchFamily="2" charset="0"/>
              </a:rPr>
              <a:t>представители донорских организаций и бизнес-компаний;</a:t>
            </a:r>
          </a:p>
          <a:p>
            <a:r>
              <a:rPr lang="ru-RU" sz="1800" dirty="0">
                <a:latin typeface="PF DinText Pro" panose="02000506020000020004" pitchFamily="2" charset="0"/>
              </a:rPr>
              <a:t>представители средств массовой информации и специалисты в области связей с общественностью (PR);</a:t>
            </a:r>
          </a:p>
          <a:p>
            <a:r>
              <a:rPr lang="ru-RU" sz="1800" dirty="0">
                <a:latin typeface="PF DinText Pro" panose="02000506020000020004" pitchFamily="2" charset="0"/>
              </a:rPr>
              <a:t>представители некоммерческих организаций.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62" y="1830387"/>
            <a:ext cx="239350" cy="4714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87" y="2348880"/>
            <a:ext cx="257721" cy="507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6" y="2780928"/>
            <a:ext cx="257721" cy="507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69" y="3288560"/>
            <a:ext cx="257721" cy="507632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7" y="4076200"/>
            <a:ext cx="1609143" cy="20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83882"/>
            <a:ext cx="1586494" cy="203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6200"/>
            <a:ext cx="1440160" cy="204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79" y="4093368"/>
            <a:ext cx="1454827" cy="203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37" y="4083882"/>
            <a:ext cx="1422412" cy="203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6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2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ПРОЕКТЕ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1115" y="1227256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ПОДДЕРЖКЕ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378" y="3633508"/>
            <a:ext cx="3752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Информационно-организационные </a:t>
            </a:r>
            <a:endParaRPr lang="ru-RU" dirty="0" smtClean="0"/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ПАРТНЕРЫ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1341566" cy="62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5" descr="Картинки по запросу министерство экономического развит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77" y="1700807"/>
            <a:ext cx="1418807" cy="6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69" y="1556792"/>
            <a:ext cx="1936755" cy="91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Картинки по запросу металлоинвес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 b="21086"/>
          <a:stretch/>
        </p:blipFill>
        <p:spPr bwMode="auto">
          <a:xfrm>
            <a:off x="5940152" y="3356992"/>
            <a:ext cx="1155990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DF-PR\01_Брендбук\Логотип Форума Доноров 2013-\Логотип ФД 2013-_RUS_sm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5112"/>
            <a:ext cx="1341567" cy="5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93922" y="1242370"/>
            <a:ext cx="157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ОРГАНИЗАТОРЫ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3004" y="2902441"/>
            <a:ext cx="2311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ФИНАНСОВЫЙ ПАРТНЕР</a:t>
            </a:r>
            <a:endParaRPr lang="ru-RU" sz="1600" dirty="0"/>
          </a:p>
        </p:txBody>
      </p:sp>
      <p:pic>
        <p:nvPicPr>
          <p:cNvPr id="3076" name="Picture 4" descr="Z:\Точка отсчета\2017\партнеры\АСИ стратегич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37030"/>
            <a:ext cx="1354027" cy="5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Точка отсчета\2017\партнеры\OП РФ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2" y="4723382"/>
            <a:ext cx="1026054" cy="6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Точка отсчета\2017\партнеры\ОГФ 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48" y="4652165"/>
            <a:ext cx="1293560" cy="7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Точка отсчета\2017\партнеры\КГИ_smal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63" y="4623188"/>
            <a:ext cx="872965" cy="6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1" y="5589240"/>
            <a:ext cx="1458475" cy="76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Z:\Точка отсчета\2017\партнеры\все вместе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34092"/>
            <a:ext cx="1345017" cy="5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:\Точка отсчета\2017\партнеры\mail.ru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46" y="5944446"/>
            <a:ext cx="1533521" cy="2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64" y="2708920"/>
            <a:ext cx="1167571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51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КАЛЕНДАРНЫЙ ПЛАН КОНКУРСА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20</a:t>
            </a:fld>
            <a:endParaRPr lang="ru-RU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204864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1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МАЯ - 31 ИЮЛЯ </a:t>
            </a:r>
            <a:r>
              <a:rPr lang="ru-RU" dirty="0">
                <a:latin typeface="PF DinText Pro" panose="02000506020000020004" pitchFamily="2" charset="0"/>
              </a:rPr>
              <a:t>– прием заявок к участию в конкурсе</a:t>
            </a:r>
          </a:p>
          <a:p>
            <a:endParaRPr lang="ru-RU" dirty="0">
              <a:latin typeface="PF DinText Pro" panose="02000506020000020004" pitchFamily="2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1 АВГУСТА – 20 СЕНТЯБРЯ  </a:t>
            </a:r>
            <a:r>
              <a:rPr lang="ru-RU" dirty="0">
                <a:latin typeface="PF DinText Pro" panose="02000506020000020004" pitchFamily="2" charset="0"/>
              </a:rPr>
              <a:t>- оценка годовых отчетов, поступивших на конкурс</a:t>
            </a:r>
          </a:p>
          <a:p>
            <a:endParaRPr lang="ru-RU" dirty="0">
              <a:latin typeface="PF DinText Pro" panose="02000506020000020004" pitchFamily="2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ОКТЯБРЬ</a:t>
            </a:r>
            <a:r>
              <a:rPr lang="ru-RU" dirty="0">
                <a:latin typeface="PF DinText Pro" panose="02000506020000020004" pitchFamily="2" charset="0"/>
              </a:rPr>
              <a:t> – подведение итогов конкурса, награждение победителей, обратная связь участникам конкурса </a:t>
            </a:r>
          </a:p>
        </p:txBody>
      </p:sp>
    </p:spTree>
    <p:extLst>
      <p:ext uri="{BB962C8B-B14F-4D97-AF65-F5344CB8AC3E}">
        <p14:creationId xmlns:p14="http://schemas.microsoft.com/office/powerpoint/2010/main" val="254050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21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1599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КОНКУРС ПУБЛИЧНЫХ ГОДОВЫХ ОТЧЕТОВ НКО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126876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6" y="6381328"/>
            <a:ext cx="91521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430412" y="2852936"/>
            <a:ext cx="6275040" cy="2332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www.donorsforum.ru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u="sng" dirty="0">
                <a:hlinkClick r:id="rId6"/>
              </a:rPr>
              <a:t>http://www.facebook.com/TockaO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u="sng" dirty="0">
                <a:hlinkClick r:id="rId7"/>
              </a:rPr>
              <a:t>https://</a:t>
            </a:r>
            <a:r>
              <a:rPr lang="ru-RU" sz="2400" u="sng" dirty="0" smtClean="0">
                <a:hlinkClick r:id="rId7"/>
              </a:rPr>
              <a:t>vk.com/tochka.otcheta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+</a:t>
            </a:r>
            <a:r>
              <a:rPr lang="en-US" sz="2400" dirty="0"/>
              <a:t>7 </a:t>
            </a:r>
            <a:r>
              <a:rPr lang="ru-RU" sz="2400" dirty="0"/>
              <a:t>499 978 59 </a:t>
            </a:r>
            <a:r>
              <a:rPr lang="ru-RU" sz="2400" dirty="0" smtClean="0"/>
              <a:t>93</a:t>
            </a:r>
            <a:endParaRPr lang="en-US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en-US" sz="2400" dirty="0">
                <a:hlinkClick r:id="rId8"/>
              </a:rPr>
              <a:t>tochkao@donorsforum.ru</a:t>
            </a:r>
            <a:endParaRPr lang="ru-RU" sz="2400" dirty="0"/>
          </a:p>
          <a:p>
            <a:pPr marL="0" indent="0" algn="ctr">
              <a:buNone/>
            </a:pPr>
            <a:endParaRPr lang="en-US" sz="2400" dirty="0" smtClean="0">
              <a:hlinkClick r:id="rId5"/>
            </a:endParaRP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16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9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ПРОЕКТЕ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189901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принципов прозрачности и </a:t>
            </a:r>
            <a:r>
              <a:rPr lang="ru-RU" dirty="0" smtClean="0"/>
              <a:t>отчётности сектора через </a:t>
            </a:r>
            <a:r>
              <a:rPr lang="ru-RU" dirty="0"/>
              <a:t>стимулирование подготовки годовых </a:t>
            </a:r>
            <a:r>
              <a:rPr lang="ru-RU" dirty="0" smtClean="0"/>
              <a:t>отчётов СО </a:t>
            </a:r>
            <a:r>
              <a:rPr lang="ru-RU" dirty="0"/>
              <a:t>НКО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" y="1536948"/>
            <a:ext cx="1403201" cy="164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17925022"/>
              </p:ext>
            </p:extLst>
          </p:nvPr>
        </p:nvGraphicFramePr>
        <p:xfrm>
          <a:off x="504503" y="4005064"/>
          <a:ext cx="792842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701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ЧТО ТАКОЕ ПУБЛИЧНЫЙ 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ГОДОВОЙ ОТЧЕТ?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465270" y="1628800"/>
            <a:ext cx="5580620" cy="4189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PF DinText Pro" panose="02000506020000020004" pitchFamily="2" charset="0"/>
              </a:rPr>
              <a:t>Это один из самых важных инструментов достижения прозрачности. </a:t>
            </a:r>
            <a:endParaRPr lang="ru-RU" sz="20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Отчет позволяет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:</a:t>
            </a:r>
          </a:p>
          <a:p>
            <a:r>
              <a:rPr lang="ru-RU" sz="2000" dirty="0">
                <a:latin typeface="PF DinText Pro" panose="02000506020000020004" pitchFamily="2" charset="0"/>
              </a:rPr>
              <a:t>дать представление </a:t>
            </a:r>
            <a:r>
              <a:rPr lang="ru-RU" sz="2000" dirty="0" smtClean="0">
                <a:latin typeface="PF DinText Pro" panose="02000506020000020004" pitchFamily="2" charset="0"/>
              </a:rPr>
              <a:t>и донести смысл работы организации</a:t>
            </a:r>
          </a:p>
          <a:p>
            <a:r>
              <a:rPr lang="ru-RU" sz="2000" dirty="0" smtClean="0">
                <a:latin typeface="PF DinText Pro" panose="02000506020000020004" pitchFamily="2" charset="0"/>
              </a:rPr>
              <a:t>рассказать о ключевых мероприятиях и их результатах </a:t>
            </a:r>
            <a:endParaRPr lang="ru-RU" sz="2000" dirty="0">
              <a:latin typeface="PF DinText Pro" panose="02000506020000020004" pitchFamily="2" charset="0"/>
            </a:endParaRPr>
          </a:p>
          <a:p>
            <a:r>
              <a:rPr lang="ru-RU" sz="2000" dirty="0">
                <a:latin typeface="PF DinText Pro" panose="02000506020000020004" pitchFamily="2" charset="0"/>
              </a:rPr>
              <a:t>с</a:t>
            </a:r>
            <a:r>
              <a:rPr lang="ru-RU" sz="2000" dirty="0" smtClean="0">
                <a:latin typeface="PF DinText Pro" panose="02000506020000020004" pitchFamily="2" charset="0"/>
              </a:rPr>
              <a:t>делать важные акценты, например, поблагодарить партнеров и экспертов </a:t>
            </a:r>
          </a:p>
          <a:p>
            <a:r>
              <a:rPr lang="ru-RU" sz="2000" dirty="0">
                <a:latin typeface="PF DinText Pro" panose="02000506020000020004" pitchFamily="2" charset="0"/>
              </a:rPr>
              <a:t>п</a:t>
            </a:r>
            <a:r>
              <a:rPr lang="ru-RU" sz="2000" dirty="0" smtClean="0">
                <a:latin typeface="PF DinText Pro" panose="02000506020000020004" pitchFamily="2" charset="0"/>
              </a:rPr>
              <a:t>роанализировать свою деятельность</a:t>
            </a:r>
          </a:p>
          <a:p>
            <a:r>
              <a:rPr lang="ru-RU" sz="2000" dirty="0" smtClean="0">
                <a:latin typeface="PF DinText Pro" panose="02000506020000020004" pitchFamily="2" charset="0"/>
              </a:rPr>
              <a:t>сплотить команду</a:t>
            </a:r>
          </a:p>
          <a:p>
            <a:r>
              <a:rPr lang="ru-RU" sz="2000" dirty="0">
                <a:latin typeface="PF DinText Pro" panose="02000506020000020004" pitchFamily="2" charset="0"/>
              </a:rPr>
              <a:t>п</a:t>
            </a:r>
            <a:r>
              <a:rPr lang="ru-RU" sz="2000" dirty="0" smtClean="0">
                <a:latin typeface="PF DinText Pro" panose="02000506020000020004" pitchFamily="2" charset="0"/>
              </a:rPr>
              <a:t>олучить обратную связь </a:t>
            </a:r>
            <a:r>
              <a:rPr lang="ru-RU" sz="2000" dirty="0" err="1" smtClean="0">
                <a:latin typeface="PF DinText Pro" panose="02000506020000020004" pitchFamily="2" charset="0"/>
              </a:rPr>
              <a:t>стейкхолдеров</a:t>
            </a:r>
            <a:r>
              <a:rPr lang="ru-RU" sz="2000" dirty="0">
                <a:latin typeface="PF DinText Pro" panose="02000506020000020004" pitchFamily="2" charset="0"/>
              </a:rPr>
              <a:t> </a:t>
            </a:r>
            <a:r>
              <a:rPr lang="ru-RU" sz="2000" dirty="0" smtClean="0">
                <a:latin typeface="PF DinText Pro" panose="02000506020000020004" pitchFamily="2" charset="0"/>
              </a:rPr>
              <a:t>и многое другое</a:t>
            </a:r>
            <a:endParaRPr lang="ru-RU" sz="2000" dirty="0">
              <a:latin typeface="PF DinText Pro" panose="02000506020000020004" pitchFamily="2" charset="0"/>
            </a:endParaRPr>
          </a:p>
          <a:p>
            <a:endParaRPr lang="ru-RU" sz="2000" dirty="0">
              <a:latin typeface="PF DinText Pro" panose="02000506020000020004" pitchFamily="2" charset="0"/>
            </a:endParaRPr>
          </a:p>
          <a:p>
            <a:pPr marL="177800" indent="-177800">
              <a:tabLst>
                <a:tab pos="177800" algn="l"/>
              </a:tabLst>
            </a:pPr>
            <a:endParaRPr lang="ru-RU" sz="20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20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Z:\Точка отсчета\2017\комикс\Годовой отчет - прозрач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8" y="21328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8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СТЕЙКХОЛДЕРЫ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395536" y="1159580"/>
            <a:ext cx="5220580" cy="5196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Годовой отчет может быть интересен:</a:t>
            </a:r>
          </a:p>
          <a:p>
            <a:r>
              <a:rPr lang="ru-RU" sz="1800" dirty="0" smtClean="0">
                <a:latin typeface="PF DinText Pro" panose="02000506020000020004" pitchFamily="2" charset="0"/>
              </a:rPr>
              <a:t>сотрудникам</a:t>
            </a:r>
            <a:r>
              <a:rPr lang="ru-RU" sz="1800" dirty="0">
                <a:latin typeface="PF DinText Pro" panose="02000506020000020004" pitchFamily="2" charset="0"/>
              </a:rPr>
              <a:t>, волонтерам, членам </a:t>
            </a:r>
            <a:r>
              <a:rPr lang="ru-RU" sz="1800" dirty="0" smtClean="0">
                <a:latin typeface="PF DinText Pro" panose="02000506020000020004" pitchFamily="2" charset="0"/>
              </a:rPr>
              <a:t>НКО</a:t>
            </a:r>
          </a:p>
          <a:p>
            <a:r>
              <a:rPr lang="ru-RU" sz="1800" dirty="0">
                <a:latin typeface="PF DinText Pro" panose="02000506020000020004" pitchFamily="2" charset="0"/>
              </a:rPr>
              <a:t>у</a:t>
            </a:r>
            <a:r>
              <a:rPr lang="ru-RU" sz="1800" dirty="0" smtClean="0">
                <a:latin typeface="PF DinText Pro" panose="02000506020000020004" pitchFamily="2" charset="0"/>
              </a:rPr>
              <a:t>чредителям</a:t>
            </a:r>
            <a:r>
              <a:rPr lang="ru-RU" sz="1800" dirty="0">
                <a:latin typeface="PF DinText Pro" panose="02000506020000020004" pitchFamily="2" charset="0"/>
              </a:rPr>
              <a:t>, членам попечительского/управляющего </a:t>
            </a:r>
            <a:r>
              <a:rPr lang="ru-RU" sz="1800" dirty="0" smtClean="0">
                <a:latin typeface="PF DinText Pro" panose="02000506020000020004" pitchFamily="2" charset="0"/>
              </a:rPr>
              <a:t>совета</a:t>
            </a:r>
          </a:p>
          <a:p>
            <a:r>
              <a:rPr lang="ru-RU" sz="1800" dirty="0" smtClean="0">
                <a:latin typeface="PF DinText Pro" panose="02000506020000020004" pitchFamily="2" charset="0"/>
              </a:rPr>
              <a:t>донорам </a:t>
            </a:r>
            <a:r>
              <a:rPr lang="ru-RU" sz="1800" dirty="0">
                <a:latin typeface="PF DinText Pro" panose="02000506020000020004" pitchFamily="2" charset="0"/>
              </a:rPr>
              <a:t>(в том числе </a:t>
            </a:r>
            <a:r>
              <a:rPr lang="ru-RU" sz="1800" dirty="0" smtClean="0">
                <a:latin typeface="PF DinText Pro" panose="02000506020000020004" pitchFamily="2" charset="0"/>
              </a:rPr>
              <a:t>потенциальным)</a:t>
            </a:r>
          </a:p>
          <a:p>
            <a:r>
              <a:rPr lang="ru-RU" sz="1800" dirty="0" smtClean="0">
                <a:latin typeface="PF DinText Pro" panose="02000506020000020004" pitchFamily="2" charset="0"/>
              </a:rPr>
              <a:t>госучреждениям </a:t>
            </a:r>
            <a:r>
              <a:rPr lang="ru-RU" sz="1800" dirty="0">
                <a:latin typeface="PF DinText Pro" panose="02000506020000020004" pitchFamily="2" charset="0"/>
              </a:rPr>
              <a:t>и </a:t>
            </a:r>
            <a:r>
              <a:rPr lang="ru-RU" sz="1800" dirty="0" smtClean="0">
                <a:latin typeface="PF DinText Pro" panose="02000506020000020004" pitchFamily="2" charset="0"/>
              </a:rPr>
              <a:t>госорганам</a:t>
            </a:r>
          </a:p>
          <a:p>
            <a:r>
              <a:rPr lang="ru-RU" sz="1800" dirty="0">
                <a:latin typeface="PF DinText Pro" panose="02000506020000020004" pitchFamily="2" charset="0"/>
              </a:rPr>
              <a:t>ш</a:t>
            </a:r>
            <a:r>
              <a:rPr lang="ru-RU" sz="1800" dirty="0" smtClean="0">
                <a:latin typeface="PF DinText Pro" panose="02000506020000020004" pitchFamily="2" charset="0"/>
              </a:rPr>
              <a:t>ирокой </a:t>
            </a:r>
            <a:r>
              <a:rPr lang="ru-RU" sz="1800" dirty="0">
                <a:latin typeface="PF DinText Pro" panose="02000506020000020004" pitchFamily="2" charset="0"/>
              </a:rPr>
              <a:t>общественности</a:t>
            </a:r>
          </a:p>
          <a:p>
            <a:pPr>
              <a:tabLst>
                <a:tab pos="177800" algn="l"/>
              </a:tabLst>
            </a:pPr>
            <a:r>
              <a:rPr lang="ru-RU" sz="1800" dirty="0" smtClean="0">
                <a:latin typeface="PF DinText Pro" panose="02000506020000020004" pitchFamily="2" charset="0"/>
              </a:rPr>
              <a:t>партнерам </a:t>
            </a:r>
            <a:r>
              <a:rPr lang="ru-RU" sz="1800" dirty="0">
                <a:latin typeface="PF DinText Pro" panose="02000506020000020004" pitchFamily="2" charset="0"/>
              </a:rPr>
              <a:t>(настоящим и </a:t>
            </a:r>
            <a:r>
              <a:rPr lang="ru-RU" sz="1800" dirty="0" smtClean="0">
                <a:latin typeface="PF DinText Pro" panose="02000506020000020004" pitchFamily="2" charset="0"/>
              </a:rPr>
              <a:t>будущим)</a:t>
            </a:r>
          </a:p>
          <a:p>
            <a:pPr>
              <a:tabLst>
                <a:tab pos="177800" algn="l"/>
              </a:tabLst>
            </a:pPr>
            <a:r>
              <a:rPr lang="ru-RU" sz="1800" dirty="0" smtClean="0">
                <a:latin typeface="PF DinText Pro" panose="02000506020000020004" pitchFamily="2" charset="0"/>
              </a:rPr>
              <a:t>средствам </a:t>
            </a:r>
            <a:r>
              <a:rPr lang="ru-RU" sz="1800" dirty="0">
                <a:latin typeface="PF DinText Pro" panose="02000506020000020004" pitchFamily="2" charset="0"/>
              </a:rPr>
              <a:t>массовой </a:t>
            </a:r>
            <a:r>
              <a:rPr lang="ru-RU" sz="1800" dirty="0" smtClean="0">
                <a:latin typeface="PF DinText Pro" panose="02000506020000020004" pitchFamily="2" charset="0"/>
              </a:rPr>
              <a:t>информации</a:t>
            </a:r>
          </a:p>
          <a:p>
            <a:pPr>
              <a:tabLst>
                <a:tab pos="177800" algn="l"/>
              </a:tabLst>
            </a:pPr>
            <a:r>
              <a:rPr lang="ru-RU" sz="1800" dirty="0" smtClean="0">
                <a:latin typeface="PF DinText Pro" panose="02000506020000020004" pitchFamily="2" charset="0"/>
              </a:rPr>
              <a:t>другим НКО</a:t>
            </a:r>
          </a:p>
          <a:p>
            <a:pPr>
              <a:tabLst>
                <a:tab pos="177800" algn="l"/>
              </a:tabLst>
            </a:pPr>
            <a:r>
              <a:rPr lang="ru-RU" sz="1800" dirty="0" smtClean="0">
                <a:latin typeface="PF DinText Pro" panose="02000506020000020004" pitchFamily="2" charset="0"/>
              </a:rPr>
              <a:t>исследователям</a:t>
            </a:r>
            <a:endParaRPr lang="ru-RU" sz="1800" dirty="0">
              <a:latin typeface="PF DinText Pro" panose="02000506020000020004" pitchFamily="2" charset="0"/>
            </a:endParaRPr>
          </a:p>
          <a:p>
            <a:pPr>
              <a:tabLst>
                <a:tab pos="177800" algn="l"/>
              </a:tabLst>
            </a:pPr>
            <a:r>
              <a:rPr lang="ru-RU" sz="1800" dirty="0" smtClean="0">
                <a:latin typeface="PF DinText Pro" panose="02000506020000020004" pitchFamily="2" charset="0"/>
              </a:rPr>
              <a:t>клиентам </a:t>
            </a:r>
            <a:r>
              <a:rPr lang="ru-RU" sz="1800" dirty="0">
                <a:latin typeface="PF DinText Pro" panose="02000506020000020004" pitchFamily="2" charset="0"/>
              </a:rPr>
              <a:t>организации (фактическим и потенциальным </a:t>
            </a:r>
            <a:r>
              <a:rPr lang="ru-RU" sz="1800" dirty="0" smtClean="0">
                <a:latin typeface="PF DinText Pro" panose="02000506020000020004" pitchFamily="2" charset="0"/>
              </a:rPr>
              <a:t>   получателям услуг)</a:t>
            </a:r>
          </a:p>
          <a:p>
            <a:pPr>
              <a:tabLst>
                <a:tab pos="177800" algn="l"/>
              </a:tabLst>
            </a:pPr>
            <a:r>
              <a:rPr lang="ru-RU" sz="1800" dirty="0" smtClean="0">
                <a:latin typeface="PF DinText Pro" panose="02000506020000020004" pitchFamily="2" charset="0"/>
              </a:rPr>
              <a:t>соискателям</a:t>
            </a:r>
            <a:r>
              <a:rPr lang="ru-RU" sz="1800" dirty="0">
                <a:latin typeface="PF DinText Pro" panose="02000506020000020004" pitchFamily="2" charset="0"/>
              </a:rPr>
              <a:t>, желающим устроиться на работу в вашу НКО</a:t>
            </a:r>
          </a:p>
          <a:p>
            <a:pPr marL="0" indent="0">
              <a:buNone/>
            </a:pPr>
            <a:endParaRPr lang="ru-RU" sz="20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 descr="Z:\Точка отсчета\2017\комикс\кому интересен отч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5561"/>
            <a:ext cx="3384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9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ВАЖНЫЕ ФУНКЦИИ ОТЧЕТА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412543" y="1211366"/>
            <a:ext cx="5508612" cy="5196770"/>
          </a:xfrm>
        </p:spPr>
        <p:txBody>
          <a:bodyPr>
            <a:noAutofit/>
          </a:bodyPr>
          <a:lstStyle/>
          <a:p>
            <a:endParaRPr lang="ru-RU" sz="2000" dirty="0" smtClean="0">
              <a:latin typeface="PF DinText Pro" panose="02000506020000020004" pitchFamily="2" charset="0"/>
            </a:endParaRPr>
          </a:p>
          <a:p>
            <a:r>
              <a:rPr lang="ru-RU" sz="1800" dirty="0" smtClean="0">
                <a:latin typeface="PF DinText Pro" panose="02000506020000020004" pitchFamily="2" charset="0"/>
              </a:rPr>
              <a:t>источник </a:t>
            </a:r>
            <a:r>
              <a:rPr lang="ru-RU" sz="1800" dirty="0">
                <a:latin typeface="PF DinText Pro" panose="02000506020000020004" pitchFamily="2" charset="0"/>
              </a:rPr>
              <a:t>главной информации о НКО, о том, что она сделала, в каких проектах участвовала и сколько пожертвований </a:t>
            </a:r>
            <a:r>
              <a:rPr lang="ru-RU" sz="1800" dirty="0" smtClean="0">
                <a:latin typeface="PF DinText Pro" panose="02000506020000020004" pitchFamily="2" charset="0"/>
              </a:rPr>
              <a:t>привлекла</a:t>
            </a:r>
          </a:p>
          <a:p>
            <a:r>
              <a:rPr lang="ru-RU" sz="1800" dirty="0">
                <a:latin typeface="PF DinText Pro" panose="02000506020000020004" pitchFamily="2" charset="0"/>
              </a:rPr>
              <a:t>своеобразный </a:t>
            </a:r>
            <a:r>
              <a:rPr lang="ru-RU" sz="1800" dirty="0" smtClean="0">
                <a:latin typeface="PF DinText Pro" panose="02000506020000020004" pitchFamily="2" charset="0"/>
              </a:rPr>
              <a:t>«справочник», </a:t>
            </a:r>
            <a:r>
              <a:rPr lang="ru-RU" sz="1800" dirty="0">
                <a:latin typeface="PF DinText Pro" panose="02000506020000020004" pitchFamily="2" charset="0"/>
              </a:rPr>
              <a:t>рассказывающий об </a:t>
            </a:r>
            <a:r>
              <a:rPr lang="ru-RU" sz="1800" dirty="0" smtClean="0">
                <a:latin typeface="PF DinText Pro" panose="02000506020000020004" pitchFamily="2" charset="0"/>
              </a:rPr>
              <a:t>организации: размещая </a:t>
            </a:r>
            <a:r>
              <a:rPr lang="ru-RU" sz="1800" dirty="0">
                <a:latin typeface="PF DinText Pro" panose="02000506020000020004" pitchFamily="2" charset="0"/>
              </a:rPr>
              <a:t>его в открытом доступе, </a:t>
            </a:r>
            <a:r>
              <a:rPr lang="ru-RU" sz="1800" dirty="0" smtClean="0">
                <a:latin typeface="PF DinText Pro" panose="02000506020000020004" pitchFamily="2" charset="0"/>
              </a:rPr>
              <a:t>НКО открыто заявляет о своей открытости и прозрачности</a:t>
            </a:r>
          </a:p>
          <a:p>
            <a:r>
              <a:rPr lang="ru-RU" sz="1800" dirty="0">
                <a:latin typeface="PF DinText Pro" panose="02000506020000020004" pitchFamily="2" charset="0"/>
              </a:rPr>
              <a:t>отражение профессионализма </a:t>
            </a:r>
            <a:r>
              <a:rPr lang="ru-RU" sz="1800" dirty="0" smtClean="0">
                <a:latin typeface="PF DinText Pro" panose="02000506020000020004" pitchFamily="2" charset="0"/>
              </a:rPr>
              <a:t>команды, ведь читая </a:t>
            </a:r>
            <a:r>
              <a:rPr lang="ru-RU" sz="1800" dirty="0">
                <a:latin typeface="PF DinText Pro" panose="02000506020000020004" pitchFamily="2" charset="0"/>
              </a:rPr>
              <a:t>отчет можно сделать выводы о компетентности в общем </a:t>
            </a:r>
            <a:r>
              <a:rPr lang="ru-RU" sz="1800" dirty="0" smtClean="0">
                <a:latin typeface="PF DinText Pro" panose="02000506020000020004" pitchFamily="2" charset="0"/>
              </a:rPr>
              <a:t>менеджменте, финансовых вопросах и </a:t>
            </a:r>
            <a:r>
              <a:rPr lang="ru-RU" sz="1800" dirty="0">
                <a:latin typeface="PF DinText Pro" panose="02000506020000020004" pitchFamily="2" charset="0"/>
              </a:rPr>
              <a:t>координации </a:t>
            </a:r>
            <a:r>
              <a:rPr lang="ru-RU" sz="1800" dirty="0" smtClean="0">
                <a:latin typeface="PF DinText Pro" panose="02000506020000020004" pitchFamily="2" charset="0"/>
              </a:rPr>
              <a:t>программ</a:t>
            </a:r>
          </a:p>
          <a:p>
            <a:r>
              <a:rPr lang="ru-RU" sz="1800" dirty="0" smtClean="0">
                <a:latin typeface="PF DinText Pro" panose="02000506020000020004" pitchFamily="2" charset="0"/>
              </a:rPr>
              <a:t>способ </a:t>
            </a:r>
            <a:r>
              <a:rPr lang="ru-RU" sz="1800" dirty="0">
                <a:latin typeface="PF DinText Pro" panose="02000506020000020004" pitchFamily="2" charset="0"/>
              </a:rPr>
              <a:t>оценить </a:t>
            </a:r>
            <a:r>
              <a:rPr lang="ru-RU" sz="1800" dirty="0" smtClean="0">
                <a:latin typeface="PF DinText Pro" panose="02000506020000020004" pitchFamily="2" charset="0"/>
              </a:rPr>
              <a:t>себя: </a:t>
            </a:r>
            <a:r>
              <a:rPr lang="ru-RU" sz="1800" dirty="0">
                <a:latin typeface="PF DinText Pro" panose="02000506020000020004" pitchFamily="2" charset="0"/>
              </a:rPr>
              <a:t>сотрудники НКО имеют возможность еще раз проверить всю информацию и обозначить свои сильные и слабые стороны</a:t>
            </a:r>
          </a:p>
          <a:p>
            <a:pPr marL="177800" indent="-177800">
              <a:tabLst>
                <a:tab pos="177800" algn="l"/>
              </a:tabLst>
            </a:pPr>
            <a:endParaRPr lang="ru-RU" sz="20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20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 descr="Z:\Точка отсчета\2017\комикс\годовой отчет - оце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795029" cy="27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6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ВАЖНЫЕ ВОПРОСЫ НКО К СЕБЕ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539552" y="1978138"/>
            <a:ext cx="5022558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  <a:latin typeface="PF DinText Pro" panose="02000506020000020004" pitchFamily="2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PF DinText Pro" panose="02000506020000020004" pitchFamily="2" charset="0"/>
              </a:rPr>
              <a:t>При подготовке отчета нужно ответить себе на важные вопросы: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PF DinText Pro" panose="02000506020000020004" pitchFamily="2" charset="0"/>
            </a:endParaRPr>
          </a:p>
          <a:p>
            <a:r>
              <a:rPr lang="ru-RU" sz="2000" dirty="0" smtClean="0">
                <a:latin typeface="PF DinText Pro" panose="02000506020000020004" pitchFamily="2" charset="0"/>
              </a:rPr>
              <a:t>Определить основных </a:t>
            </a:r>
            <a:r>
              <a:rPr lang="ru-RU" sz="2000" dirty="0" err="1" smtClean="0">
                <a:latin typeface="PF DinText Pro" panose="02000506020000020004" pitchFamily="2" charset="0"/>
              </a:rPr>
              <a:t>стейкхолдеров</a:t>
            </a:r>
            <a:endParaRPr lang="ru-RU" sz="2000" dirty="0" smtClean="0">
              <a:latin typeface="PF DinText Pro" panose="02000506020000020004" pitchFamily="2" charset="0"/>
            </a:endParaRPr>
          </a:p>
          <a:p>
            <a:pPr>
              <a:tabLst>
                <a:tab pos="177800" algn="l"/>
              </a:tabLst>
            </a:pPr>
            <a:r>
              <a:rPr lang="ru-RU" sz="2000" dirty="0" smtClean="0">
                <a:latin typeface="PF DinText Pro" panose="02000506020000020004" pitchFamily="2" charset="0"/>
              </a:rPr>
              <a:t>Определить формат отчета</a:t>
            </a:r>
          </a:p>
          <a:p>
            <a:pPr>
              <a:tabLst>
                <a:tab pos="177800" algn="l"/>
              </a:tabLst>
            </a:pPr>
            <a:r>
              <a:rPr lang="ru-RU" sz="2000" dirty="0" smtClean="0">
                <a:latin typeface="PF DinText Pro" panose="02000506020000020004" pitchFamily="2" charset="0"/>
              </a:rPr>
              <a:t>Определить ключевое сообщение</a:t>
            </a:r>
            <a:endParaRPr lang="ru-RU" sz="20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20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7</a:t>
            </a:fld>
            <a:endParaRPr lang="ru-RU"/>
          </a:p>
        </p:txBody>
      </p:sp>
      <p:pic>
        <p:nvPicPr>
          <p:cNvPr id="9" name="Picture 5" descr="D:\Форум Доноров\Логотип Форума Доноров 2013-\Логотип ФД RUS 2013- (1)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800200" cy="6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Точка отсчета\2017\комикс\самые важные вопро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69" y="2132856"/>
            <a:ext cx="2964731" cy="25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1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МНЕНИЕ ЭКСПЕРТОВ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086420" y="1772816"/>
            <a:ext cx="2880320" cy="233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PF DinText Pro" panose="02000506020000020004" pitchFamily="2" charset="0"/>
              </a:rPr>
              <a:t> </a:t>
            </a:r>
          </a:p>
          <a:p>
            <a:endParaRPr lang="ru-RU" sz="1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887004" y="1772816"/>
            <a:ext cx="2880320" cy="233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PF DinText Pro" panose="02000506020000020004" pitchFamily="2" charset="0"/>
              </a:rPr>
              <a:t> </a:t>
            </a:r>
          </a:p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95908" y="1268760"/>
            <a:ext cx="39600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Text Pro" panose="02000506020000020004" pitchFamily="2" charset="0"/>
              </a:rPr>
              <a:t>Лариса </a:t>
            </a:r>
            <a:r>
              <a:rPr lang="ru-RU" dirty="0" err="1" smtClean="0">
                <a:latin typeface="PF DinText Pro" panose="02000506020000020004" pitchFamily="2" charset="0"/>
              </a:rPr>
              <a:t>Зелькова</a:t>
            </a:r>
            <a:r>
              <a:rPr lang="ru-RU" dirty="0">
                <a:latin typeface="PF DinText Pro" panose="02000506020000020004" pitchFamily="2" charset="0"/>
              </a:rPr>
              <a:t>, </a:t>
            </a:r>
            <a:r>
              <a:rPr lang="ru-RU" sz="1400" dirty="0">
                <a:latin typeface="PF DinText Pro" panose="02000506020000020004" pitchFamily="2" charset="0"/>
              </a:rPr>
              <a:t>старший </a:t>
            </a:r>
            <a:r>
              <a:rPr lang="en-US" sz="1400" dirty="0" smtClean="0">
                <a:latin typeface="PF DinText Pro" panose="02000506020000020004" pitchFamily="2" charset="0"/>
              </a:rPr>
              <a:t/>
            </a:r>
            <a:br>
              <a:rPr lang="en-US" sz="1400" dirty="0" smtClean="0">
                <a:latin typeface="PF DinText Pro" panose="02000506020000020004" pitchFamily="2" charset="0"/>
              </a:rPr>
            </a:br>
            <a:r>
              <a:rPr lang="ru-RU" sz="1400" dirty="0" smtClean="0">
                <a:latin typeface="PF DinText Pro" panose="02000506020000020004" pitchFamily="2" charset="0"/>
              </a:rPr>
              <a:t>вице-президент компании </a:t>
            </a:r>
            <a:r>
              <a:rPr lang="en-US" sz="1400" dirty="0" smtClean="0">
                <a:latin typeface="PF DinText Pro" panose="02000506020000020004" pitchFamily="2" charset="0"/>
              </a:rPr>
              <a:t/>
            </a:r>
            <a:br>
              <a:rPr lang="en-US" sz="1400" dirty="0" smtClean="0">
                <a:latin typeface="PF DinText Pro" panose="02000506020000020004" pitchFamily="2" charset="0"/>
              </a:rPr>
            </a:br>
            <a:r>
              <a:rPr lang="ru-RU" sz="1400" dirty="0" smtClean="0">
                <a:latin typeface="PF DinText Pro" panose="02000506020000020004" pitchFamily="2" charset="0"/>
              </a:rPr>
              <a:t>«Норильский никель»: </a:t>
            </a:r>
            <a:r>
              <a:rPr lang="ru-RU" dirty="0" smtClean="0">
                <a:latin typeface="PF DinText Pro" panose="02000506020000020004" pitchFamily="2" charset="0"/>
              </a:rPr>
              <a:t/>
            </a:r>
            <a:br>
              <a:rPr lang="ru-RU" dirty="0" smtClean="0">
                <a:latin typeface="PF DinText Pro" panose="02000506020000020004" pitchFamily="2" charset="0"/>
              </a:rPr>
            </a:br>
            <a:r>
              <a:rPr lang="ru-RU" sz="4800" i="1" dirty="0">
                <a:solidFill>
                  <a:srgbClr val="C00000"/>
                </a:solidFill>
                <a:latin typeface="PF DinText Pro" panose="02000506020000020004" pitchFamily="2" charset="0"/>
              </a:rPr>
              <a:t>«</a:t>
            </a:r>
            <a:r>
              <a:rPr lang="ru-RU" i="1" dirty="0">
                <a:latin typeface="PF DinText Pro" panose="02000506020000020004" pitchFamily="2" charset="0"/>
              </a:rPr>
              <a:t>Конкурс — та самая точка отсчета, откуда начинается движение в сторону цивилизованной благо­твори­тель­ности. </a:t>
            </a:r>
            <a:r>
              <a:rPr lang="en-US" i="1" dirty="0">
                <a:latin typeface="PF DinText Pro" panose="02000506020000020004" pitchFamily="2" charset="0"/>
              </a:rPr>
              <a:t/>
            </a:r>
            <a:br>
              <a:rPr lang="en-US" i="1" dirty="0">
                <a:latin typeface="PF DinText Pro" panose="02000506020000020004" pitchFamily="2" charset="0"/>
              </a:rPr>
            </a:br>
            <a:r>
              <a:rPr lang="ru-RU" i="1" dirty="0">
                <a:latin typeface="PF DinText Pro" panose="02000506020000020004" pitchFamily="2" charset="0"/>
              </a:rPr>
              <a:t>Мы будем считать цель достигнутой, когда некоммерческие организации будут относиться к подготовке годового отчета не как к хлопотной и нудной «</a:t>
            </a:r>
            <a:r>
              <a:rPr lang="ru-RU" i="1" dirty="0" err="1">
                <a:latin typeface="PF DinText Pro" panose="02000506020000020004" pitchFamily="2" charset="0"/>
              </a:rPr>
              <a:t>обязаловке</a:t>
            </a:r>
            <a:r>
              <a:rPr lang="ru-RU" i="1" dirty="0">
                <a:latin typeface="PF DinText Pro" panose="02000506020000020004" pitchFamily="2" charset="0"/>
              </a:rPr>
              <a:t>», а как к ключевому мероприятию по своему продвижению»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33472" y="1301428"/>
            <a:ext cx="39338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Text Pro" panose="02000506020000020004" pitchFamily="2" charset="0"/>
              </a:rPr>
              <a:t>Вячеслав </a:t>
            </a:r>
            <a:r>
              <a:rPr lang="ru-RU" dirty="0" err="1" smtClean="0">
                <a:latin typeface="PF DinText Pro" panose="02000506020000020004" pitchFamily="2" charset="0"/>
              </a:rPr>
              <a:t>Бахмин</a:t>
            </a:r>
            <a:r>
              <a:rPr lang="ru-RU" sz="1400" dirty="0">
                <a:latin typeface="PF DinText Pro" panose="02000506020000020004" pitchFamily="2" charset="0"/>
              </a:rPr>
              <a:t>, </a:t>
            </a:r>
            <a:r>
              <a:rPr lang="ru-RU" sz="1400" dirty="0" smtClean="0">
                <a:latin typeface="PF DinText Pro" panose="02000506020000020004" pitchFamily="2" charset="0"/>
              </a:rPr>
              <a:t>эксперт</a:t>
            </a:r>
            <a:r>
              <a:rPr lang="en-US" sz="1400" dirty="0" smtClean="0">
                <a:latin typeface="PF DinText Pro" panose="02000506020000020004" pitchFamily="2" charset="0"/>
              </a:rPr>
              <a:t/>
            </a:r>
            <a:br>
              <a:rPr lang="en-US" sz="1400" dirty="0" smtClean="0">
                <a:latin typeface="PF DinText Pro" panose="02000506020000020004" pitchFamily="2" charset="0"/>
              </a:rPr>
            </a:br>
            <a:r>
              <a:rPr lang="ru-RU" sz="1400" dirty="0" smtClean="0">
                <a:latin typeface="PF DinText Pro" panose="02000506020000020004" pitchFamily="2" charset="0"/>
              </a:rPr>
              <a:t>Комитета гражданских </a:t>
            </a:r>
            <a:r>
              <a:rPr lang="en-US" sz="1400" dirty="0" smtClean="0">
                <a:latin typeface="PF DinText Pro" panose="02000506020000020004" pitchFamily="2" charset="0"/>
              </a:rPr>
              <a:t/>
            </a:r>
            <a:br>
              <a:rPr lang="en-US" sz="1400" dirty="0" smtClean="0">
                <a:latin typeface="PF DinText Pro" panose="02000506020000020004" pitchFamily="2" charset="0"/>
              </a:rPr>
            </a:br>
            <a:r>
              <a:rPr lang="ru-RU" sz="1400" dirty="0" smtClean="0">
                <a:latin typeface="PF DinText Pro" panose="02000506020000020004" pitchFamily="2" charset="0"/>
              </a:rPr>
              <a:t>инициатив: </a:t>
            </a:r>
            <a:br>
              <a:rPr lang="ru-RU" sz="1400" dirty="0" smtClean="0">
                <a:latin typeface="PF DinText Pro" panose="02000506020000020004" pitchFamily="2" charset="0"/>
              </a:rPr>
            </a:br>
            <a:r>
              <a:rPr lang="ru-RU" sz="4800" i="1" dirty="0" smtClean="0">
                <a:solidFill>
                  <a:srgbClr val="C00000"/>
                </a:solidFill>
                <a:latin typeface="PF DinText Pro" panose="02000506020000020004" pitchFamily="2" charset="0"/>
              </a:rPr>
              <a:t>«</a:t>
            </a:r>
            <a:r>
              <a:rPr lang="ru-RU" i="1" dirty="0" smtClean="0">
                <a:latin typeface="PF DinText Pro" panose="02000506020000020004" pitchFamily="2" charset="0"/>
              </a:rPr>
              <a:t>Конкурс </a:t>
            </a:r>
            <a:r>
              <a:rPr lang="ru-RU" i="1" dirty="0">
                <a:latin typeface="PF DinText Pro" panose="02000506020000020004" pitchFamily="2" charset="0"/>
              </a:rPr>
              <a:t>публичных отчетов </a:t>
            </a:r>
            <a:r>
              <a:rPr lang="ru-RU" i="1" dirty="0" smtClean="0">
                <a:latin typeface="PF DinText Pro" panose="02000506020000020004" pitchFamily="2" charset="0"/>
              </a:rPr>
              <a:t>— </a:t>
            </a:r>
            <a:r>
              <a:rPr lang="ru-RU" i="1" dirty="0">
                <a:latin typeface="PF DinText Pro" panose="02000506020000020004" pitchFamily="2" charset="0"/>
              </a:rPr>
              <a:t>это наш «ответ» недоверию в адрес некоммерческих негосударственных организаций, наше «лекарство от </a:t>
            </a:r>
            <a:r>
              <a:rPr lang="ru-RU" i="1" dirty="0" smtClean="0">
                <a:latin typeface="PF DinText Pro" panose="02000506020000020004" pitchFamily="2" charset="0"/>
              </a:rPr>
              <a:t>недоверия». Будущим </a:t>
            </a:r>
            <a:r>
              <a:rPr lang="ru-RU" i="1" dirty="0">
                <a:latin typeface="PF DinText Pro" panose="02000506020000020004" pitchFamily="2" charset="0"/>
              </a:rPr>
              <a:t>участникам я бы хотел порекомендовать </a:t>
            </a:r>
            <a:r>
              <a:rPr lang="en-US" i="1" dirty="0" smtClean="0">
                <a:latin typeface="PF DinText Pro" panose="02000506020000020004" pitchFamily="2" charset="0"/>
              </a:rPr>
              <a:t/>
            </a:r>
            <a:br>
              <a:rPr lang="en-US" i="1" dirty="0" smtClean="0">
                <a:latin typeface="PF DinText Pro" panose="02000506020000020004" pitchFamily="2" charset="0"/>
              </a:rPr>
            </a:br>
            <a:r>
              <a:rPr lang="ru-RU" i="1" dirty="0" smtClean="0">
                <a:latin typeface="PF DinText Pro" panose="02000506020000020004" pitchFamily="2" charset="0"/>
              </a:rPr>
              <a:t>не </a:t>
            </a:r>
            <a:r>
              <a:rPr lang="ru-RU" i="1" dirty="0">
                <a:latin typeface="PF DinText Pro" panose="02000506020000020004" pitchFamily="2" charset="0"/>
              </a:rPr>
              <a:t>бояться подавать заявки на конкурс: </a:t>
            </a:r>
            <a:r>
              <a:rPr lang="ru-RU" i="1" dirty="0" smtClean="0">
                <a:latin typeface="PF DinText Pro" panose="02000506020000020004" pitchFamily="2" charset="0"/>
              </a:rPr>
              <a:t/>
            </a:r>
            <a:br>
              <a:rPr lang="ru-RU" i="1" dirty="0" smtClean="0">
                <a:latin typeface="PF DinText Pro" panose="02000506020000020004" pitchFamily="2" charset="0"/>
              </a:rPr>
            </a:br>
            <a:r>
              <a:rPr lang="ru-RU" i="1" dirty="0" smtClean="0">
                <a:latin typeface="PF DinText Pro" panose="02000506020000020004" pitchFamily="2" charset="0"/>
              </a:rPr>
              <a:t>это </a:t>
            </a:r>
            <a:r>
              <a:rPr lang="ru-RU" i="1" dirty="0">
                <a:latin typeface="PF DinText Pro" panose="02000506020000020004" pitchFamily="2" charset="0"/>
              </a:rPr>
              <a:t>отличная возможность понять, </a:t>
            </a:r>
            <a:r>
              <a:rPr lang="ru-RU" i="1" dirty="0" smtClean="0">
                <a:latin typeface="PF DinText Pro" panose="02000506020000020004" pitchFamily="2" charset="0"/>
              </a:rPr>
              <a:t>на </a:t>
            </a:r>
            <a:r>
              <a:rPr lang="ru-RU" i="1" dirty="0">
                <a:latin typeface="PF DinText Pro" panose="02000506020000020004" pitchFamily="2" charset="0"/>
              </a:rPr>
              <a:t>что способна ваша организация, какое место она занимает в секторе, куда дальше расти </a:t>
            </a:r>
            <a:r>
              <a:rPr lang="ru-RU" i="1" dirty="0" smtClean="0">
                <a:latin typeface="PF DinText Pro" panose="02000506020000020004" pitchFamily="2" charset="0"/>
              </a:rPr>
              <a:t>и развиваться»</a:t>
            </a:r>
            <a:endParaRPr lang="ru-RU" i="1" dirty="0">
              <a:latin typeface="PF DinText Pro" panose="02000506020000020004" pitchFamily="2" charset="0"/>
            </a:endParaRPr>
          </a:p>
        </p:txBody>
      </p:sp>
      <p:pic>
        <p:nvPicPr>
          <p:cNvPr id="1026" name="Picture 2" descr="http://expert.ru/data/public/485340/485407/zelkov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r="17367" b="24822"/>
          <a:stretch/>
        </p:blipFill>
        <p:spPr bwMode="auto">
          <a:xfrm>
            <a:off x="3086420" y="1186900"/>
            <a:ext cx="1115720" cy="11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rl.mk.ru/upload/entities/2016/10/26/articles/detailPicture/90/84/96/d48123816_28224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2" r="16317" b="43883"/>
          <a:stretch/>
        </p:blipFill>
        <p:spPr bwMode="auto">
          <a:xfrm>
            <a:off x="7475542" y="1172464"/>
            <a:ext cx="1128906" cy="11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1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5887004" y="1772816"/>
            <a:ext cx="2880320" cy="233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PF DinText Pro" panose="02000506020000020004" pitchFamily="2" charset="0"/>
              </a:rPr>
              <a:t> </a:t>
            </a:r>
          </a:p>
          <a:p>
            <a:endParaRPr lang="ru-RU" sz="1800" dirty="0"/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390972" y="1700808"/>
            <a:ext cx="6048300" cy="3816424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latin typeface="PF DinText Pro" panose="02000506020000020004" pitchFamily="2" charset="0"/>
              </a:rPr>
              <a:t>WWF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latin typeface="PF DinText Pro" panose="02000506020000020004" pitchFamily="2" charset="0"/>
              </a:rPr>
              <a:t>Благотворительный фонд </a:t>
            </a:r>
            <a:br>
              <a:rPr lang="ru-RU" dirty="0">
                <a:latin typeface="PF DinText Pro" panose="02000506020000020004" pitchFamily="2" charset="0"/>
              </a:rPr>
            </a:br>
            <a:r>
              <a:rPr lang="ru-RU" dirty="0">
                <a:latin typeface="PF DinText Pro" panose="02000506020000020004" pitchFamily="2" charset="0"/>
              </a:rPr>
              <a:t>В. Потанина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Международный </a:t>
            </a:r>
            <a:r>
              <a:rPr lang="ru-RU" dirty="0">
                <a:latin typeface="PF DinText Pro" panose="02000506020000020004" pitchFamily="2" charset="0"/>
              </a:rPr>
              <a:t>благотворительный фонд Владимира </a:t>
            </a:r>
            <a:r>
              <a:rPr lang="ru-RU" dirty="0" smtClean="0">
                <a:latin typeface="PF DinText Pro" panose="02000506020000020004" pitchFamily="2" charset="0"/>
              </a:rPr>
              <a:t>Спивакова</a:t>
            </a:r>
            <a:endParaRPr lang="ru-RU" dirty="0">
              <a:latin typeface="PF DinText Pro" panose="02000506020000020004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Российский </a:t>
            </a:r>
            <a:r>
              <a:rPr lang="ru-RU" dirty="0">
                <a:latin typeface="PF DinText Pro" panose="02000506020000020004" pitchFamily="2" charset="0"/>
              </a:rPr>
              <a:t>ф</a:t>
            </a:r>
            <a:r>
              <a:rPr lang="ru-RU" dirty="0" smtClean="0">
                <a:latin typeface="PF DinText Pro" panose="02000506020000020004" pitchFamily="2" charset="0"/>
              </a:rPr>
              <a:t>онд помощи</a:t>
            </a:r>
            <a:endParaRPr lang="ru-RU" dirty="0">
              <a:latin typeface="PF DinText Pro" panose="02000506020000020004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latin typeface="PF DinText Pro" panose="02000506020000020004" pitchFamily="2" charset="0"/>
              </a:rPr>
              <a:t>Фонд «Династия</a:t>
            </a:r>
            <a:r>
              <a:rPr lang="ru-RU" dirty="0" smtClean="0">
                <a:latin typeface="PF DinText Pro" panose="02000506020000020004" pitchFamily="2" charset="0"/>
              </a:rPr>
              <a:t>»</a:t>
            </a:r>
            <a:endParaRPr lang="ru-RU" dirty="0">
              <a:latin typeface="PF DinText Pro" panose="02000506020000020004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err="1">
                <a:latin typeface="PF DinText Pro" panose="02000506020000020004" pitchFamily="2" charset="0"/>
              </a:rPr>
              <a:t>Даунсайд</a:t>
            </a:r>
            <a:r>
              <a:rPr lang="ru-RU" dirty="0">
                <a:latin typeface="PF DinText Pro" panose="02000506020000020004" pitchFamily="2" charset="0"/>
              </a:rPr>
              <a:t> Ап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Фонд </a:t>
            </a:r>
            <a:r>
              <a:rPr lang="ru-RU" dirty="0">
                <a:latin typeface="PF DinText Pro" panose="02000506020000020004" pitchFamily="2" charset="0"/>
              </a:rPr>
              <a:t>Михаила Прохорова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Благотворительный </a:t>
            </a:r>
            <a:r>
              <a:rPr lang="ru-RU" dirty="0">
                <a:latin typeface="PF DinText Pro" panose="02000506020000020004" pitchFamily="2" charset="0"/>
              </a:rPr>
              <a:t>фонд </a:t>
            </a:r>
            <a:r>
              <a:rPr lang="ru-RU" dirty="0" smtClean="0">
                <a:latin typeface="PF DinText Pro" panose="02000506020000020004" pitchFamily="2" charset="0"/>
              </a:rPr>
              <a:t>«Б.Э.Л.А</a:t>
            </a:r>
            <a:r>
              <a:rPr lang="ru-RU" dirty="0">
                <a:latin typeface="PF DinText Pro" panose="02000506020000020004" pitchFamily="2" charset="0"/>
              </a:rPr>
              <a:t>. </a:t>
            </a:r>
            <a:r>
              <a:rPr lang="ru-RU" dirty="0" smtClean="0">
                <a:latin typeface="PF DinText Pro" panose="02000506020000020004" pitchFamily="2" charset="0"/>
              </a:rPr>
              <a:t>Дети-бабочки»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Фонд </a:t>
            </a:r>
            <a:r>
              <a:rPr lang="ru-RU" dirty="0">
                <a:latin typeface="PF DinText Pro" panose="02000506020000020004" pitchFamily="2" charset="0"/>
              </a:rPr>
              <a:t>«Большая перемена»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latin typeface="PF DinText Pro" panose="02000506020000020004" pitchFamily="2" charset="0"/>
              </a:rPr>
              <a:t>Благотворительный фонд </a:t>
            </a:r>
            <a:r>
              <a:rPr lang="ru-RU" dirty="0" smtClean="0">
                <a:latin typeface="PF DinText Pro" panose="02000506020000020004" pitchFamily="2" charset="0"/>
              </a:rPr>
              <a:t>«Евросеть»</a:t>
            </a:r>
            <a:endParaRPr lang="ru-RU" dirty="0">
              <a:latin typeface="PF DinText Pro" panose="02000506020000020004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Фонд </a:t>
            </a:r>
            <a:r>
              <a:rPr lang="ru-RU" dirty="0">
                <a:latin typeface="PF DinText Pro" panose="02000506020000020004" pitchFamily="2" charset="0"/>
              </a:rPr>
              <a:t>поддержки </a:t>
            </a:r>
            <a:r>
              <a:rPr lang="ru-RU" dirty="0" smtClean="0">
                <a:latin typeface="PF DinText Pro" panose="02000506020000020004" pitchFamily="2" charset="0"/>
              </a:rPr>
              <a:t>олимпийцев</a:t>
            </a:r>
            <a:endParaRPr lang="ru-RU" dirty="0">
              <a:latin typeface="PF DinText Pro" panose="02000506020000020004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Служба помощи «Милосердие»</a:t>
            </a:r>
            <a:endParaRPr lang="ru-RU" dirty="0">
              <a:latin typeface="PF DinText Pro" panose="02000506020000020004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«</a:t>
            </a:r>
            <a:r>
              <a:rPr lang="ru-RU" dirty="0">
                <a:latin typeface="PF DinText Pro" panose="02000506020000020004" pitchFamily="2" charset="0"/>
              </a:rPr>
              <a:t>Детские деревни – SOS»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Благотворительный фонд «Волонтеры </a:t>
            </a:r>
            <a:r>
              <a:rPr lang="ru-RU" dirty="0">
                <a:latin typeface="PF DinText Pro" panose="02000506020000020004" pitchFamily="2" charset="0"/>
              </a:rPr>
              <a:t>в помощь </a:t>
            </a:r>
            <a:r>
              <a:rPr lang="ru-RU" dirty="0" smtClean="0">
                <a:latin typeface="PF DinText Pro" panose="02000506020000020004" pitchFamily="2" charset="0"/>
              </a:rPr>
              <a:t>детям-сиротам»</a:t>
            </a:r>
            <a:endParaRPr lang="ru-RU" dirty="0">
              <a:latin typeface="PF DinText Pro" panose="02000506020000020004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PF DinText Pro" panose="02000506020000020004" pitchFamily="2" charset="0"/>
              </a:rPr>
              <a:t>Фонд </a:t>
            </a:r>
            <a:r>
              <a:rPr lang="ru-RU" dirty="0">
                <a:latin typeface="PF DinText Pro" panose="02000506020000020004" pitchFamily="2" charset="0"/>
              </a:rPr>
              <a:t>Елены и Геннадия Тимченко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latin typeface="PF DinText Pro" panose="02000506020000020004" pitchFamily="2" charset="0"/>
              </a:rPr>
              <a:t>Некоммерческое партнерство «Юристы за гражданское общество</a:t>
            </a:r>
            <a:r>
              <a:rPr lang="ru-RU" dirty="0" smtClean="0">
                <a:latin typeface="PF DinText Pro" panose="02000506020000020004" pitchFamily="2" charset="0"/>
              </a:rPr>
              <a:t>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latin typeface="PF DinText Pro" panose="02000506020000020004" pitchFamily="2" charset="0"/>
              </a:rPr>
              <a:t>Фонд  «Спорт. Образование. Культура»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9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90" y="1436668"/>
            <a:ext cx="2294490" cy="21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770700"/>
            <a:ext cx="6048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PF DinText Pro" panose="02000506020000020004" pitchFamily="2" charset="0"/>
              </a:rPr>
              <a:t/>
            </a:r>
            <a:br>
              <a:rPr lang="ru-RU" sz="1600" dirty="0">
                <a:latin typeface="PF DinText Pro" panose="02000506020000020004" pitchFamily="2" charset="0"/>
              </a:rPr>
            </a:br>
            <a:r>
              <a:rPr lang="ru-RU" sz="1600" dirty="0">
                <a:latin typeface="PF DinText Pro" panose="02000506020000020004" pitchFamily="2" charset="0"/>
              </a:rPr>
              <a:t> </a:t>
            </a:r>
            <a:r>
              <a:rPr lang="ru-RU" sz="1600" dirty="0" smtClean="0">
                <a:latin typeface="PF DinText Pro" panose="02000506020000020004" pitchFamily="2" charset="0"/>
              </a:rPr>
              <a:t/>
            </a:r>
            <a:br>
              <a:rPr lang="ru-RU" sz="1600" dirty="0" smtClean="0">
                <a:latin typeface="PF DinText Pro" panose="02000506020000020004" pitchFamily="2" charset="0"/>
              </a:rPr>
            </a:br>
            <a:r>
              <a:rPr lang="ru-RU" sz="1600" b="1" dirty="0" smtClean="0">
                <a:latin typeface="PF DinText Pro" panose="02000506020000020004" pitchFamily="2" charset="0"/>
              </a:rPr>
              <a:t>СРЕДИ УЧАСТНИКОВ ПРОЕКТА</a:t>
            </a:r>
            <a:endParaRPr lang="ru-RU" sz="1600" b="1" dirty="0">
              <a:latin typeface="PF DinText Pro" panose="02000506020000020004" pitchFamily="2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34" y="3717032"/>
            <a:ext cx="230804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ПОБЕДИТЕЛИ ПРОШЛЫХ ЛЕТ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09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5192</TotalTime>
  <Words>1001</Words>
  <Application>Microsoft Office PowerPoint</Application>
  <PresentationFormat>Экран (4:3)</PresentationFormat>
  <Paragraphs>207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PF DinText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ОБЪЕКТИВНАЯ БЛАГОТВОРИТЕЛЬНОСТЬ</dc:title>
  <dc:creator>Екатерина</dc:creator>
  <cp:lastModifiedBy>elvira.aleinichenko@gmail.com</cp:lastModifiedBy>
  <cp:revision>242</cp:revision>
  <dcterms:created xsi:type="dcterms:W3CDTF">2015-02-04T01:22:49Z</dcterms:created>
  <dcterms:modified xsi:type="dcterms:W3CDTF">2017-05-11T09:22:13Z</dcterms:modified>
</cp:coreProperties>
</file>