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charts/chart1.xml" ContentType="application/vnd.openxmlformats-officedocument.drawingml.chart+xml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2400" u="none">
                <a:solidFill>
                  <a:srgbClr val="44546A"/>
                </a:solidFill>
                <a:latin typeface="Calibri"/>
              </a:defRPr>
            </a:pPr>
            <a:r>
              <a:rPr b="1" i="0" strike="noStrike" sz="2400" u="none">
                <a:solidFill>
                  <a:srgbClr val="44546A"/>
                </a:solidFill>
                <a:latin typeface="Calibri"/>
              </a:rPr>
              <a:t>Поступление заявок по датам</a:t>
            </a:r>
          </a:p>
        </c:rich>
      </c:tx>
      <c:layout>
        <c:manualLayout>
          <c:xMode val="edge"/>
          <c:yMode val="edge"/>
          <c:x val="0.290672"/>
          <c:y val="0"/>
          <c:w val="0.418657"/>
          <c:h val="0.102285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341289"/>
          <c:y val="0.102285"/>
          <c:w val="0.960871"/>
          <c:h val="0.84154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600" u="non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Sheet1!$B$1:$Y$1</c:f>
              <c:strCache>
                <c:ptCount val="24"/>
                <c:pt idx="0">
                  <c:v>17.08.2015</c:v>
                </c:pt>
                <c:pt idx="1">
                  <c:v>18.08.2015</c:v>
                </c:pt>
                <c:pt idx="2">
                  <c:v>19.08.2015</c:v>
                </c:pt>
                <c:pt idx="3">
                  <c:v>20.08.2015</c:v>
                </c:pt>
                <c:pt idx="4">
                  <c:v>21.08.2015</c:v>
                </c:pt>
                <c:pt idx="5">
                  <c:v>24.08.2015</c:v>
                </c:pt>
                <c:pt idx="6">
                  <c:v>25.08.2015</c:v>
                </c:pt>
                <c:pt idx="7">
                  <c:v>26.08.2015</c:v>
                </c:pt>
                <c:pt idx="8">
                  <c:v>27.08.2015</c:v>
                </c:pt>
                <c:pt idx="9">
                  <c:v>28.08.2015</c:v>
                </c:pt>
                <c:pt idx="10">
                  <c:v>31.08.2015</c:v>
                </c:pt>
                <c:pt idx="11">
                  <c:v>01.09.2015</c:v>
                </c:pt>
                <c:pt idx="12">
                  <c:v>02.09.2015</c:v>
                </c:pt>
                <c:pt idx="13">
                  <c:v>03.09.2015</c:v>
                </c:pt>
                <c:pt idx="14">
                  <c:v>04.09.2015</c:v>
                </c:pt>
                <c:pt idx="15">
                  <c:v>07.09.2015</c:v>
                </c:pt>
                <c:pt idx="16">
                  <c:v>08.09.2015</c:v>
                </c:pt>
                <c:pt idx="17">
                  <c:v>09.09.2015</c:v>
                </c:pt>
                <c:pt idx="18">
                  <c:v>10.09.2015</c:v>
                </c:pt>
                <c:pt idx="19">
                  <c:v>11.09.2015</c:v>
                </c:pt>
                <c:pt idx="20">
                  <c:v>14.09.2015</c:v>
                </c:pt>
                <c:pt idx="21">
                  <c:v>15.09.2015</c:v>
                </c:pt>
                <c:pt idx="22">
                  <c:v>16.09.2015</c:v>
                </c:pt>
                <c:pt idx="23">
                  <c:v>17.09.2015</c:v>
                </c:pt>
              </c:strCache>
            </c:strRef>
          </c:cat>
          <c:val>
            <c:numRef>
              <c:f>Sheet1!$B$2:$Y$2</c:f>
              <c:numCache>
                <c:ptCount val="24"/>
                <c:pt idx="0">
                  <c:v>1.000000</c:v>
                </c:pt>
                <c:pt idx="1">
                  <c:v>1.000000</c:v>
                </c:pt>
                <c:pt idx="2">
                  <c:v>2.000000</c:v>
                </c:pt>
                <c:pt idx="3">
                  <c:v>3.000000</c:v>
                </c:pt>
                <c:pt idx="4">
                  <c:v>2.000000</c:v>
                </c:pt>
                <c:pt idx="5">
                  <c:v>1.000000</c:v>
                </c:pt>
                <c:pt idx="6">
                  <c:v>3.000000</c:v>
                </c:pt>
                <c:pt idx="7">
                  <c:v>6.000000</c:v>
                </c:pt>
                <c:pt idx="8">
                  <c:v>3.000000</c:v>
                </c:pt>
                <c:pt idx="9">
                  <c:v>10.000000</c:v>
                </c:pt>
                <c:pt idx="10">
                  <c:v>17.000000</c:v>
                </c:pt>
                <c:pt idx="11">
                  <c:v>8.000000</c:v>
                </c:pt>
                <c:pt idx="12">
                  <c:v>15.000000</c:v>
                </c:pt>
                <c:pt idx="13">
                  <c:v>6.000000</c:v>
                </c:pt>
                <c:pt idx="14">
                  <c:v>19.000000</c:v>
                </c:pt>
                <c:pt idx="15">
                  <c:v>26.000000</c:v>
                </c:pt>
                <c:pt idx="16">
                  <c:v>14.000000</c:v>
                </c:pt>
                <c:pt idx="17">
                  <c:v>26.000000</c:v>
                </c:pt>
                <c:pt idx="18">
                  <c:v>33.000000</c:v>
                </c:pt>
                <c:pt idx="19">
                  <c:v>46.000000</c:v>
                </c:pt>
                <c:pt idx="20">
                  <c:v>91.000000</c:v>
                </c:pt>
                <c:pt idx="21">
                  <c:v>141.000000</c:v>
                </c:pt>
                <c:pt idx="22">
                  <c:v>224.000000</c:v>
                </c:pt>
                <c:pt idx="23">
                  <c:v>331.000000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accent1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chemeClr val="accent1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00"/>
        <c:minorUnit val="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 w="12700" cap="flat">
      <a:solidFill>
        <a:srgbClr val="D9D9D9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4.jpeg"/><Relationship Id="rId13" Type="http://schemas.openxmlformats.org/officeDocument/2006/relationships/image" Target="../media/image5.jpeg"/><Relationship Id="rId14" Type="http://schemas.openxmlformats.org/officeDocument/2006/relationships/image" Target="../media/image9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5" Type="http://schemas.openxmlformats.org/officeDocument/2006/relationships/image" Target="../media/image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9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4.jpeg"/><Relationship Id="rId13" Type="http://schemas.openxmlformats.org/officeDocument/2006/relationships/image" Target="../media/image5.jpeg"/><Relationship Id="rId14" Type="http://schemas.openxmlformats.org/officeDocument/2006/relationships/image" Target="../media/image9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4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5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5" Type="http://schemas.openxmlformats.org/officeDocument/2006/relationships/image" Target="../media/image9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35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36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37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1.jpe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0"/>
            <a:ext cx="12192000" cy="4867275"/>
          </a:xfrm>
          <a:prstGeom prst="rect">
            <a:avLst/>
          </a:prstGeom>
          <a:solidFill>
            <a:srgbClr val="1F4E79"/>
          </a:solidFill>
          <a:ln w="12700">
            <a:solidFill>
              <a:srgbClr val="E7E6E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Shape 113"/>
          <p:cNvSpPr/>
          <p:nvPr>
            <p:ph type="ctrTitle"/>
          </p:nvPr>
        </p:nvSpPr>
        <p:spPr>
          <a:xfrm>
            <a:off x="334962" y="2193925"/>
            <a:ext cx="11522078" cy="2387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ПРЕЗИДЕНТСКИЕ ГРАНТЫ ДЛЯ ННО</a:t>
            </a:r>
          </a:p>
        </p:txBody>
      </p:sp>
      <p:sp>
        <p:nvSpPr>
          <p:cNvPr id="114" name="Shape 114"/>
          <p:cNvSpPr/>
          <p:nvPr>
            <p:ph type="subTitle" sz="half" idx="1"/>
          </p:nvPr>
        </p:nvSpPr>
        <p:spPr>
          <a:xfrm>
            <a:off x="334962" y="5046662"/>
            <a:ext cx="11522078" cy="1655762"/>
          </a:xfrm>
          <a:prstGeom prst="rect">
            <a:avLst/>
          </a:prstGeom>
        </p:spPr>
        <p:txBody>
          <a:bodyPr anchor="ctr"/>
          <a:lstStyle/>
          <a:p>
            <a:pPr algn="l">
              <a:defRPr b="1" sz="2800">
                <a:solidFill>
                  <a:srgbClr val="1F4E7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ПОСТОЛАКИН ПАВЕЛ ЮРЬЕВИЧ</a:t>
            </a:r>
          </a:p>
          <a:p>
            <a:pPr algn="l">
              <a:defRPr b="1" sz="2800">
                <a:solidFill>
                  <a:srgbClr val="1F4E7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Директор грантовых программ Союза женщин России</a:t>
            </a:r>
          </a:p>
        </p:txBody>
      </p:sp>
      <p:sp>
        <p:nvSpPr>
          <p:cNvPr id="115" name="Shape 115"/>
          <p:cNvSpPr/>
          <p:nvPr/>
        </p:nvSpPr>
        <p:spPr>
          <a:xfrm>
            <a:off x="334963" y="403224"/>
            <a:ext cx="2171702" cy="2398716"/>
          </a:xfrm>
          <a:prstGeom prst="rect">
            <a:avLst/>
          </a:prstGeom>
          <a:solidFill>
            <a:srgbClr val="FFFFFF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6" name="image1.png" descr="Рисунок Государственного герба Российской Федерации в многоцветном вариант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412" y="712787"/>
            <a:ext cx="1573213" cy="1887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Требования к участникам</a:t>
            </a:r>
          </a:p>
        </p:txBody>
      </p:sp>
      <p:sp>
        <p:nvSpPr>
          <p:cNvPr id="261" name="Shape 261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ННО не должна иметь задолженность по уплате налогов, сборов и других обязательных платежей в бюджеты бюджетной системы Российской Федерации, срок исполнения по которым наступил в соответствии с законодательством Российской Федерации </a:t>
            </a:r>
            <a:r>
              <a:rPr>
                <a:solidFill>
                  <a:srgbClr val="FFD966"/>
                </a:solidFill>
              </a:rPr>
              <a:t>– расписка руководителя организации (пункт 14 заявки)</a:t>
            </a:r>
            <a:endParaRPr>
              <a:solidFill>
                <a:srgbClr val="FFD966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t>Представленный на Конкурс проект должен соответствовать уставным целям ННО-претендента </a:t>
            </a:r>
            <a:r>
              <a:rPr>
                <a:solidFill>
                  <a:srgbClr val="FFD966"/>
                </a:solidFill>
              </a:rPr>
              <a:t>– копия Устава организации</a:t>
            </a:r>
            <a:endParaRPr>
              <a:solidFill>
                <a:srgbClr val="FFD966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t>Представляемые на Конкурс проекты должны предусматривать их реализацию не позднее, чем до 30 сентября 2017 года </a:t>
            </a:r>
            <a:r>
              <a:rPr>
                <a:solidFill>
                  <a:srgbClr val="FFD966"/>
                </a:solidFill>
              </a:rPr>
              <a:t>– соответствующие пункты в заявке (пункт 8 заявки, пункт 8 приложения 3 (календарный план))</a:t>
            </a:r>
          </a:p>
        </p:txBody>
      </p:sp>
      <p:sp>
        <p:nvSpPr>
          <p:cNvPr id="262" name="Shape 262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63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Особенности конкурсов 2016 года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Объявлено сразу четыре конкурса</a:t>
            </a:r>
          </a:p>
          <a:p>
            <a:pPr>
              <a:defRPr b="1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Практически непрерывный прием заявок</a:t>
            </a:r>
          </a:p>
        </p:txBody>
      </p:sp>
      <p:sp>
        <p:nvSpPr>
          <p:cNvPr id="269" name="Shape 269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70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323849" y="2702859"/>
            <a:ext cx="11533190" cy="3653491"/>
          </a:xfrm>
          <a:prstGeom prst="rect">
            <a:avLst/>
          </a:prstGeom>
          <a:solidFill>
            <a:srgbClr val="FFFFFF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2" name="Shape 272"/>
          <p:cNvSpPr/>
          <p:nvPr/>
        </p:nvSpPr>
        <p:spPr>
          <a:xfrm flipH="1" rot="10800000">
            <a:off x="8161959" y="3363162"/>
            <a:ext cx="1624084" cy="713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428" y="0"/>
                </a:lnTo>
                <a:lnTo>
                  <a:pt x="12428" y="5006"/>
                </a:lnTo>
                <a:lnTo>
                  <a:pt x="21600" y="5006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6239709" y="3547312"/>
            <a:ext cx="1625601" cy="9144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Shape 274"/>
          <p:cNvSpPr/>
          <p:nvPr/>
        </p:nvSpPr>
        <p:spPr>
          <a:xfrm>
            <a:off x="8163759" y="4106112"/>
            <a:ext cx="1625601" cy="355601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chemeClr val="accent4"/>
              </a:gs>
              <a:gs pos="100000">
                <a:srgbClr val="E1AA00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5" name="Shape 275"/>
          <p:cNvSpPr/>
          <p:nvPr/>
        </p:nvSpPr>
        <p:spPr>
          <a:xfrm>
            <a:off x="10094159" y="3356812"/>
            <a:ext cx="1625601" cy="1104901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chemeClr val="accent4"/>
              </a:gs>
              <a:gs pos="100000">
                <a:srgbClr val="E1AA00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6" name="Shape 276"/>
          <p:cNvSpPr/>
          <p:nvPr/>
        </p:nvSpPr>
        <p:spPr>
          <a:xfrm flipH="1" rot="10800000">
            <a:off x="440359" y="5014162"/>
            <a:ext cx="1624084" cy="3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306" y="0"/>
                </a:lnTo>
                <a:lnTo>
                  <a:pt x="12306" y="11006"/>
                </a:lnTo>
                <a:lnTo>
                  <a:pt x="21600" y="11006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C647"/>
              </a:gs>
              <a:gs pos="50000">
                <a:schemeClr val="accent4"/>
              </a:gs>
              <a:gs pos="100000">
                <a:srgbClr val="E1AA00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7" name="Shape 277"/>
          <p:cNvSpPr/>
          <p:nvPr/>
        </p:nvSpPr>
        <p:spPr>
          <a:xfrm>
            <a:off x="442159" y="5388812"/>
            <a:ext cx="1619251" cy="711201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2378910" y="5014162"/>
            <a:ext cx="1619251" cy="1085851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Shape 279"/>
          <p:cNvSpPr/>
          <p:nvPr/>
        </p:nvSpPr>
        <p:spPr>
          <a:xfrm flipH="1" rot="10800000">
            <a:off x="4301159" y="5014162"/>
            <a:ext cx="1624084" cy="3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306" y="0"/>
                </a:lnTo>
                <a:lnTo>
                  <a:pt x="12306" y="11006"/>
                </a:lnTo>
                <a:lnTo>
                  <a:pt x="21600" y="11006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4302959" y="5388812"/>
            <a:ext cx="1619251" cy="711201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Shape 281"/>
          <p:cNvSpPr/>
          <p:nvPr/>
        </p:nvSpPr>
        <p:spPr>
          <a:xfrm flipH="1" rot="10800000">
            <a:off x="6244259" y="5014162"/>
            <a:ext cx="1624084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310" y="0"/>
                </a:lnTo>
                <a:lnTo>
                  <a:pt x="12310" y="4406"/>
                </a:lnTo>
                <a:lnTo>
                  <a:pt x="21600" y="4406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Shape 282"/>
          <p:cNvSpPr/>
          <p:nvPr/>
        </p:nvSpPr>
        <p:spPr>
          <a:xfrm>
            <a:off x="458647" y="5204662"/>
            <a:ext cx="183540" cy="131939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3" name="Shape 283"/>
          <p:cNvSpPr/>
          <p:nvPr/>
        </p:nvSpPr>
        <p:spPr>
          <a:xfrm>
            <a:off x="2630347" y="5771400"/>
            <a:ext cx="183540" cy="131939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chemeClr val="accent4"/>
              </a:gs>
              <a:gs pos="100000">
                <a:srgbClr val="E1AA00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Shape 284"/>
          <p:cNvSpPr/>
          <p:nvPr/>
        </p:nvSpPr>
        <p:spPr>
          <a:xfrm>
            <a:off x="6259371" y="5776164"/>
            <a:ext cx="183540" cy="131939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10116997" y="5399925"/>
            <a:ext cx="183540" cy="131939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6" name="image20.png" descr="C:\Users\Dmitriy\Desktop\40070.png"/>
          <p:cNvPicPr>
            <a:picLocks noChangeAspect="1"/>
          </p:cNvPicPr>
          <p:nvPr/>
        </p:nvPicPr>
        <p:blipFill>
          <a:blip r:embed="rId5">
            <a:extLst/>
          </a:blip>
          <a:srcRect l="0" t="12639" r="0" b="0"/>
          <a:stretch>
            <a:fillRect/>
          </a:stretch>
        </p:blipFill>
        <p:spPr>
          <a:xfrm>
            <a:off x="489642" y="2859411"/>
            <a:ext cx="11191165" cy="320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Даты проведения конкурсов</a:t>
            </a:r>
          </a:p>
        </p:txBody>
      </p:sp>
      <p:sp>
        <p:nvSpPr>
          <p:cNvPr id="291" name="Shape 291"/>
          <p:cNvSpPr/>
          <p:nvPr>
            <p:ph type="body" sz="half" idx="1"/>
          </p:nvPr>
        </p:nvSpPr>
        <p:spPr>
          <a:xfrm>
            <a:off x="323849" y="1622425"/>
            <a:ext cx="11533190" cy="1508702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Российский Союз ректоров</a:t>
            </a:r>
          </a:p>
          <a:p>
            <a:pPr algn="ctr"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Российский союз молодежи</a:t>
            </a:r>
          </a:p>
          <a:p>
            <a:pPr algn="ctr"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Лига здоровья нации</a:t>
            </a:r>
          </a:p>
        </p:txBody>
      </p:sp>
      <p:sp>
        <p:nvSpPr>
          <p:cNvPr id="292" name="Shape 292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93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609600" y="3188040"/>
            <a:ext cx="5472546" cy="387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1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11.04.2016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19.05.2016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04.07.2016 г. (включительно)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2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23.05.2016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07.07.2016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30.08.2016 г. (включительно)</a:t>
            </a:r>
          </a:p>
        </p:txBody>
      </p:sp>
      <p:sp>
        <p:nvSpPr>
          <p:cNvPr id="295" name="Shape 295"/>
          <p:cNvSpPr/>
          <p:nvPr/>
        </p:nvSpPr>
        <p:spPr>
          <a:xfrm>
            <a:off x="6087336" y="3174186"/>
            <a:ext cx="5467356" cy="387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3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11.07.2016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08.09.2016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24.10.2016 г. (включительно) 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4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12.09.2016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27.10.2016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12.12.2016 г. (включительно)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Даты проведения конкурсов</a:t>
            </a:r>
          </a:p>
        </p:txBody>
      </p:sp>
      <p:sp>
        <p:nvSpPr>
          <p:cNvPr id="300" name="Shape 300"/>
          <p:cNvSpPr/>
          <p:nvPr>
            <p:ph type="body" sz="half" idx="1"/>
          </p:nvPr>
        </p:nvSpPr>
        <p:spPr>
          <a:xfrm>
            <a:off x="323849" y="1622425"/>
            <a:ext cx="11533190" cy="1508702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Национальный благотворительный фонд</a:t>
            </a:r>
          </a:p>
          <a:p>
            <a:pPr algn="ctr"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Союз женщин России</a:t>
            </a:r>
          </a:p>
          <a:p>
            <a:pPr algn="ctr"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Фонд «Перспектива»</a:t>
            </a:r>
          </a:p>
        </p:txBody>
      </p:sp>
      <p:sp>
        <p:nvSpPr>
          <p:cNvPr id="301" name="Shape 301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02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609600" y="3188040"/>
            <a:ext cx="5472546" cy="387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1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11.04.2016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12.05.2016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27.06.2016 г. (включительно)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2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16.05.2016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30.06.2016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15.08.2016 г. (включительно)</a:t>
            </a:r>
          </a:p>
        </p:txBody>
      </p:sp>
      <p:sp>
        <p:nvSpPr>
          <p:cNvPr id="304" name="Shape 304"/>
          <p:cNvSpPr/>
          <p:nvPr/>
        </p:nvSpPr>
        <p:spPr>
          <a:xfrm>
            <a:off x="6087336" y="3174186"/>
            <a:ext cx="5467356" cy="387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3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04.07.2016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01.09.2016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17.10.2016 г. (включительно) 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4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05.09.2016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20.10.2016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05.12.2016 г. (включительно)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Даты проведения конкурсов</a:t>
            </a:r>
          </a:p>
        </p:txBody>
      </p:sp>
      <p:sp>
        <p:nvSpPr>
          <p:cNvPr id="309" name="Shape 309"/>
          <p:cNvSpPr/>
          <p:nvPr>
            <p:ph type="body" sz="half" idx="1"/>
          </p:nvPr>
        </p:nvSpPr>
        <p:spPr>
          <a:xfrm>
            <a:off x="323849" y="1622425"/>
            <a:ext cx="11533190" cy="1508702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Гражданское достоинство</a:t>
            </a:r>
          </a:p>
          <a:p>
            <a:pPr algn="ctr"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Союз пенсионеров России</a:t>
            </a:r>
          </a:p>
          <a:p>
            <a:pPr algn="ctr"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Благотворительный фонд «Покров»</a:t>
            </a:r>
          </a:p>
        </p:txBody>
      </p:sp>
      <p:sp>
        <p:nvSpPr>
          <p:cNvPr id="310" name="Shape 310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11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609600" y="3188040"/>
            <a:ext cx="5472546" cy="387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1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11.04.2016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12.05.2016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20.06.2016 г. (включительно)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2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16.05.2016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23.06.2016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08.08.2016 г. (включительно)</a:t>
            </a:r>
          </a:p>
        </p:txBody>
      </p:sp>
      <p:sp>
        <p:nvSpPr>
          <p:cNvPr id="313" name="Shape 313"/>
          <p:cNvSpPr/>
          <p:nvPr/>
        </p:nvSpPr>
        <p:spPr>
          <a:xfrm>
            <a:off x="6087336" y="3174186"/>
            <a:ext cx="5467356" cy="387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3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27.06.2016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25.08.2016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10.10.2016 г. (включительно) 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4 конкурс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начало приема заявок: 29.08.2016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окончание приема заявок: 13.10.2016 г.</a:t>
            </a:r>
          </a:p>
          <a:p>
            <a:pPr lvl="1" marL="6858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объявление результатов конкурса: до 28.11.2016 г. (включительно)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Заявка</a:t>
            </a:r>
          </a:p>
        </p:txBody>
      </p:sp>
      <p:sp>
        <p:nvSpPr>
          <p:cNvPr id="318" name="Shape 318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19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Заявки, не победившие в одном конкурсе, не считаются автоматически поданными на следующий конкурс. </a:t>
            </a:r>
          </a:p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Для участия в конкретном конкурсе заявка должна быть подана строго в сроки, определенные именно для этого конкурса!!!</a:t>
            </a:r>
          </a:p>
        </p:txBody>
      </p:sp>
      <p:pic>
        <p:nvPicPr>
          <p:cNvPr id="321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57478" y="5320148"/>
            <a:ext cx="1269538" cy="1140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На что предоставляется грант</a:t>
            </a:r>
          </a:p>
        </p:txBody>
      </p:sp>
      <p:sp>
        <p:nvSpPr>
          <p:cNvPr id="326" name="Shape 326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27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ГРАНТЫ ПРЕДОСТАВЛЯЮТСЯ ИСКЛЮЧИТЕЛЬНО ДЛЯ РЕАЛИЗАЦИИ СОЦИАЛЬНО ЗНАЧИМЫХ ПРОЕКТОВ</a:t>
            </a:r>
          </a:p>
        </p:txBody>
      </p:sp>
      <p:pic>
        <p:nvPicPr>
          <p:cNvPr id="329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На что предоставляется грант</a:t>
            </a:r>
          </a:p>
        </p:txBody>
      </p:sp>
      <p:sp>
        <p:nvSpPr>
          <p:cNvPr id="334" name="Shape 334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35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«ПОДДЕРЖАНИЕ ШТАНОВ» ОРГАНИЗАЦИИ – ЭТО НЕ СОЦИАЛЬНО ЗНАЧИМЫЙ ПРОЕКТ</a:t>
            </a:r>
          </a:p>
        </p:txBody>
      </p:sp>
      <p:pic>
        <p:nvPicPr>
          <p:cNvPr id="337" name="image21.png" descr="C:\Users\Dmitriy\Pictures\Стоп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56125" y="3368578"/>
            <a:ext cx="3078164" cy="2974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На что предоставляется грант</a:t>
            </a:r>
          </a:p>
        </p:txBody>
      </p:sp>
      <p:sp>
        <p:nvSpPr>
          <p:cNvPr id="342" name="Shape 342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43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 algn="ctr" defTabSz="896111">
              <a:spcBef>
                <a:spcPts val="900"/>
              </a:spcBef>
              <a:buSzTx/>
              <a:buNone/>
              <a:defRPr b="1" sz="3920">
                <a:solidFill>
                  <a:srgbClr val="FFFFFF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ГРАНТ – ЭТО «ЗНАК КАЧЕСТВА» ОРГАНИЗАЦИИ</a:t>
            </a:r>
          </a:p>
          <a:p>
            <a:pPr marL="0" indent="0" algn="ctr" defTabSz="896111">
              <a:spcBef>
                <a:spcPts val="900"/>
              </a:spcBef>
              <a:buSzTx/>
              <a:buNone/>
              <a:defRPr b="1" sz="3920">
                <a:solidFill>
                  <a:srgbClr val="FFFFFF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 marL="0" indent="0" algn="ctr" defTabSz="896111">
              <a:spcBef>
                <a:spcPts val="900"/>
              </a:spcBef>
              <a:buSzTx/>
              <a:buNone/>
              <a:defRPr b="1" sz="3920">
                <a:solidFill>
                  <a:srgbClr val="FFFFFF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 marL="0" indent="0" algn="ctr" defTabSz="896111">
              <a:spcBef>
                <a:spcPts val="900"/>
              </a:spcBef>
              <a:buSzTx/>
              <a:buNone/>
              <a:defRPr b="1" sz="3920">
                <a:solidFill>
                  <a:srgbClr val="FFFFFF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 marL="0" indent="0" algn="ctr" defTabSz="896111">
              <a:spcBef>
                <a:spcPts val="900"/>
              </a:spcBef>
              <a:buSzTx/>
              <a:buNone/>
              <a:defRPr b="1" sz="3920">
                <a:solidFill>
                  <a:srgbClr val="FFFFFF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 marL="0" indent="0" algn="ctr" defTabSz="896111">
              <a:spcBef>
                <a:spcPts val="900"/>
              </a:spcBef>
              <a:buSzTx/>
              <a:buNone/>
              <a:defRPr b="1" sz="3920">
                <a:solidFill>
                  <a:srgbClr val="FFFFFF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 ГРАНТ – ЭТО СИГНАЛ ВЛАСТЯМ, БИЗНЕСУ, ОБЩЕСТВЕННОСТИ</a:t>
            </a:r>
          </a:p>
        </p:txBody>
      </p:sp>
      <p:pic>
        <p:nvPicPr>
          <p:cNvPr id="345" name="image22.png" descr="C:\Users\Dmitriy\Pictures\Знак качества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03775" y="2340703"/>
            <a:ext cx="2584450" cy="253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Социально значимый проект</a:t>
            </a:r>
          </a:p>
        </p:txBody>
      </p:sp>
      <p:sp>
        <p:nvSpPr>
          <p:cNvPr id="350" name="Shape 350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b="1">
                <a:solidFill>
                  <a:srgbClr val="FFFFFF"/>
                </a:solidFill>
              </a:defRPr>
            </a:pPr>
            <a:r>
              <a:t>Описание проекта (приложение 3 к заявке):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Название проекта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Целевые группы проекта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География проекта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Обоснование социальной значимости проекта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Основные цели и задачи проекта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Описание проекта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Команда проекта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Календарный план реализации проекта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Ожидаемый социальный эффект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Финансирование проекта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Организации, участвующие в софинасировании проекта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</a:defRPr>
            </a:pPr>
            <a:r>
              <a:t>Источники финансирования продолжения проекта</a:t>
            </a:r>
          </a:p>
        </p:txBody>
      </p:sp>
      <p:sp>
        <p:nvSpPr>
          <p:cNvPr id="351" name="Shape 351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52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 чего начинаются конкурсы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26" name="Group 126"/>
          <p:cNvGrpSpPr/>
          <p:nvPr/>
        </p:nvGrpSpPr>
        <p:grpSpPr>
          <a:xfrm>
            <a:off x="4281058" y="1620969"/>
            <a:ext cx="3602183" cy="734292"/>
            <a:chOff x="0" y="0"/>
            <a:chExt cx="3602182" cy="734291"/>
          </a:xfrm>
        </p:grpSpPr>
        <p:grpSp>
          <p:nvGrpSpPr>
            <p:cNvPr id="124" name="Group 124"/>
            <p:cNvGrpSpPr/>
            <p:nvPr/>
          </p:nvGrpSpPr>
          <p:grpSpPr>
            <a:xfrm>
              <a:off x="0" y="-1"/>
              <a:ext cx="3602183" cy="734293"/>
              <a:chOff x="0" y="0"/>
              <a:chExt cx="3602182" cy="734291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0" y="0"/>
                <a:ext cx="3602183" cy="734292"/>
              </a:xfrm>
              <a:prstGeom prst="roundRect">
                <a:avLst>
                  <a:gd name="adj" fmla="val 16667"/>
                </a:avLst>
              </a:prstGeom>
              <a:solidFill>
                <a:srgbClr val="2F5597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>
                  <a:defRPr b="1" sz="24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35845" y="143625"/>
                <a:ext cx="3530492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r">
                  <a:defRPr b="1" sz="24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pPr/>
                <a:r>
                  <a:t>ПРЕЗИДЕНТ РОССИИ</a:t>
                </a:r>
              </a:p>
            </p:txBody>
          </p:sp>
        </p:grpSp>
        <p:pic>
          <p:nvPicPr>
            <p:cNvPr id="125" name="image4.png" descr="http://upload.wikimedia.org/wikipedia/commons/thumb/2/29/Coat_of_Arms_of_the_Russian_Federation_2.svg/2000px-Coat_of_Arms_of_the_Russian_Federation_2.svg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2975" y="55418"/>
              <a:ext cx="581753" cy="637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7" name="Shape 127"/>
          <p:cNvSpPr/>
          <p:nvPr/>
        </p:nvSpPr>
        <p:spPr>
          <a:xfrm>
            <a:off x="5680350" y="2424544"/>
            <a:ext cx="803565" cy="831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920"/>
                </a:moveTo>
                <a:lnTo>
                  <a:pt x="5400" y="169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920"/>
                </a:lnTo>
                <a:lnTo>
                  <a:pt x="21600" y="1692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FFC647"/>
              </a:gs>
              <a:gs pos="50000">
                <a:schemeClr val="accent4"/>
              </a:gs>
              <a:gs pos="100000">
                <a:srgbClr val="E1AA00"/>
              </a:gs>
            </a:gsLst>
            <a:lin ang="5400000"/>
          </a:gra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1039091" y="2576929"/>
            <a:ext cx="10072256" cy="35814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pPr/>
            <a:r>
              <a:t>Распоряжение об обеспечении государственной поддержки ННО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1773382" y="3338919"/>
            <a:ext cx="8631382" cy="928277"/>
            <a:chOff x="0" y="0"/>
            <a:chExt cx="8631381" cy="928275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8631382" cy="928276"/>
            </a:xfrm>
            <a:prstGeom prst="rect">
              <a:avLst/>
            </a:prstGeom>
            <a:solidFill>
              <a:srgbClr val="2F5597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0" y="18368"/>
              <a:ext cx="8631382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Субсидии из федерального бюджета ряду ННО на проведение конкурсов и выделение по их результатам грантов другим ННО для реализации ими социально значимых проектов</a:t>
              </a:r>
            </a:p>
          </p:txBody>
        </p:sp>
      </p:grpSp>
      <p:sp>
        <p:nvSpPr>
          <p:cNvPr id="132" name="Shape 132"/>
          <p:cNvSpPr/>
          <p:nvPr/>
        </p:nvSpPr>
        <p:spPr>
          <a:xfrm>
            <a:off x="5680350" y="4336469"/>
            <a:ext cx="803565" cy="471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385"/>
                </a:moveTo>
                <a:lnTo>
                  <a:pt x="5400" y="133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385"/>
                </a:lnTo>
                <a:lnTo>
                  <a:pt x="21600" y="13385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FFC647"/>
              </a:gs>
              <a:gs pos="50000">
                <a:schemeClr val="accent4"/>
              </a:gs>
              <a:gs pos="100000">
                <a:srgbClr val="E1AA00"/>
              </a:gs>
            </a:gsLst>
            <a:lin ang="5400000"/>
          </a:gra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144236" y="4862941"/>
            <a:ext cx="11904890" cy="1717969"/>
          </a:xfrm>
          <a:prstGeom prst="rect">
            <a:avLst/>
          </a:prstGeom>
          <a:solidFill>
            <a:srgbClr val="FFFFFF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6816770" y="503725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8119098" y="504433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5514444" y="503725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9421424" y="504433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4212116" y="502647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2909790" y="502647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10723751" y="5051256"/>
            <a:ext cx="1163781" cy="1149928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1830532" y="6179111"/>
            <a:ext cx="864523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1F4E79"/>
                </a:solidFill>
              </a:defRPr>
            </a:lvl1pPr>
          </a:lstStyle>
          <a:p>
            <a:pPr/>
            <a:r>
              <a:t>Грантооператоры</a:t>
            </a:r>
          </a:p>
        </p:txBody>
      </p:sp>
      <p:sp>
        <p:nvSpPr>
          <p:cNvPr id="142" name="Shape 142"/>
          <p:cNvSpPr/>
          <p:nvPr/>
        </p:nvSpPr>
        <p:spPr>
          <a:xfrm>
            <a:off x="1607463" y="502647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3" name="image5.png" descr="Общероссийское общественное движение «Гражданское достоинство»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7877" y="5117165"/>
            <a:ext cx="746666" cy="984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6.jpeg" descr="Общероссийский общественный фонд «Национальный благотворительный фонд»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20896" y="5162112"/>
            <a:ext cx="745106" cy="919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7.jpeg" descr="Общероссийская общественная организация «Российский Союз Молодежи»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10076" y="5239491"/>
            <a:ext cx="962026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8.jpeg" descr="Общественная организация «Союз женщин России»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51141" y="5162112"/>
            <a:ext cx="911170" cy="911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9.png" descr="Общероссийская общественная организация «Союз пенсионеров России»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846651" y="5162112"/>
            <a:ext cx="944255" cy="91592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305135" y="5023573"/>
            <a:ext cx="1163782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9" name="image10.png" descr="https://grants.oprf.ru/files/rsr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8654" y="5103995"/>
            <a:ext cx="1069508" cy="1069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11.png" descr="https://grants.oprf.ru/files/operatory/perspektiva/files/fond-perspektiva-logo-3(1)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150593" y="5067193"/>
            <a:ext cx="1125199" cy="112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12.jpeg" descr="https://grants.oprf.ru/files/pokrov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24465" y="5160357"/>
            <a:ext cx="1136538" cy="876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13.jpeg" descr="Общероссийская общественная организация «Лига здоровья нации»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858503" y="5171135"/>
            <a:ext cx="1038226" cy="87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14.png" descr="http://bezfona.ru/_im/66_original_1399522042_bezfona.ru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Где получить информацию о конкурсах</a:t>
            </a:r>
          </a:p>
        </p:txBody>
      </p:sp>
      <p:sp>
        <p:nvSpPr>
          <p:cNvPr id="357" name="Shape 357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58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FFFFFF"/>
                </a:solidFill>
              </a:defRPr>
            </a:pPr>
            <a:r>
              <a:t>Вся информация о конкурсах публикуется на едином информационном портале Общественной Палаты РФ – </a:t>
            </a:r>
            <a:r>
              <a:rPr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</a:p>
        </p:txBody>
      </p:sp>
      <p:pic>
        <p:nvPicPr>
          <p:cNvPr id="360" name="image23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7590"/>
          <a:stretch>
            <a:fillRect/>
          </a:stretch>
        </p:blipFill>
        <p:spPr>
          <a:xfrm>
            <a:off x="1896355" y="2499232"/>
            <a:ext cx="8389455" cy="4358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Сайт конкурса</a:t>
            </a:r>
          </a:p>
        </p:txBody>
      </p:sp>
      <p:pic>
        <p:nvPicPr>
          <p:cNvPr id="365" name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27462" y="1263999"/>
            <a:ext cx="4537147" cy="5510720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67" name="image14.png" descr="http://bezfona.ru/_im/66_original_1399522042_bezfona.ru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3003972" y="5674292"/>
            <a:ext cx="6228928" cy="1047185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hape 37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Сайт конкурса</a:t>
            </a:r>
          </a:p>
        </p:txBody>
      </p:sp>
      <p:pic>
        <p:nvPicPr>
          <p:cNvPr id="373" name="image25.png"/>
          <p:cNvPicPr>
            <a:picLocks noChangeAspect="1"/>
          </p:cNvPicPr>
          <p:nvPr/>
        </p:nvPicPr>
        <p:blipFill>
          <a:blip r:embed="rId4">
            <a:extLst/>
          </a:blip>
          <a:srcRect l="0" t="9432" r="0" b="4560"/>
          <a:stretch>
            <a:fillRect/>
          </a:stretch>
        </p:blipFill>
        <p:spPr>
          <a:xfrm>
            <a:off x="884424" y="1313720"/>
            <a:ext cx="10423152" cy="504263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75" name="image14.png" descr="http://bezfona.ru/_im/66_original_1399522042_bezfona.ru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>
            <a:off x="2254674" y="2393711"/>
            <a:ext cx="1846273" cy="451091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Сайт конкурса</a:t>
            </a:r>
          </a:p>
        </p:txBody>
      </p:sp>
      <p:sp>
        <p:nvSpPr>
          <p:cNvPr id="381" name="Shape 381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82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26.png"/>
          <p:cNvPicPr>
            <a:picLocks noChangeAspect="1"/>
          </p:cNvPicPr>
          <p:nvPr/>
        </p:nvPicPr>
        <p:blipFill>
          <a:blip r:embed="rId5">
            <a:extLst/>
          </a:blip>
          <a:srcRect l="0" t="9375" r="0" b="5794"/>
          <a:stretch>
            <a:fillRect/>
          </a:stretch>
        </p:blipFill>
        <p:spPr>
          <a:xfrm>
            <a:off x="785806" y="1320895"/>
            <a:ext cx="10620387" cy="5067754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3401290" y="4195617"/>
            <a:ext cx="5209310" cy="623455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Раздел грантооператора</a:t>
            </a:r>
          </a:p>
        </p:txBody>
      </p:sp>
      <p:sp>
        <p:nvSpPr>
          <p:cNvPr id="389" name="Shape 389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90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27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6082"/>
          <a:stretch>
            <a:fillRect/>
          </a:stretch>
        </p:blipFill>
        <p:spPr>
          <a:xfrm>
            <a:off x="1298890" y="1199994"/>
            <a:ext cx="9594220" cy="5066059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2731654" y="3904672"/>
            <a:ext cx="1357747" cy="623455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Конкурсная документация</a:t>
            </a:r>
          </a:p>
        </p:txBody>
      </p:sp>
      <p:sp>
        <p:nvSpPr>
          <p:cNvPr id="397" name="Shape 397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98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/>
          <p:nvPr>
            <p:ph type="body" sz="half" idx="1"/>
          </p:nvPr>
        </p:nvSpPr>
        <p:spPr>
          <a:xfrm>
            <a:off x="324465" y="1622322"/>
            <a:ext cx="5148081" cy="4906298"/>
          </a:xfrm>
          <a:prstGeom prst="rect">
            <a:avLst/>
          </a:prstGeom>
        </p:spPr>
        <p:txBody>
          <a:bodyPr/>
          <a:lstStyle/>
          <a:p>
            <a:pPr>
              <a:defRPr b="1" sz="2500">
                <a:solidFill>
                  <a:srgbClr val="FFFFFF"/>
                </a:solidFill>
              </a:defRPr>
            </a:pPr>
            <a:r>
              <a:t>Извещение о проведении конкурса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Положение о конкурсе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Тематика проектов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Форма заявки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Образец письма-уведомления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Комментарии к содержанию и оформлению документов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Часто задаваемые вопросы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Данные для регистрации заявки</a:t>
            </a:r>
          </a:p>
        </p:txBody>
      </p:sp>
      <p:pic>
        <p:nvPicPr>
          <p:cNvPr id="400" name="image2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1150" y="1803654"/>
            <a:ext cx="6470650" cy="3639742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5680364" y="3616035"/>
            <a:ext cx="5902037" cy="858983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Сайт конкурса</a:t>
            </a:r>
          </a:p>
        </p:txBody>
      </p:sp>
      <p:sp>
        <p:nvSpPr>
          <p:cNvPr id="406" name="Shape 406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07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hape 408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САЙТ КОНКУРСА СОДЕРЖИТ ВСЮ НЕОБХОДИМУЮ ДЛЯ УЧАСТНИКОВ ИНФОРМАЦИЮ</a:t>
            </a:r>
          </a:p>
        </p:txBody>
      </p:sp>
      <p:pic>
        <p:nvPicPr>
          <p:cNvPr id="409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Shape 413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Вопросы и ответы</a:t>
            </a:r>
          </a:p>
        </p:txBody>
      </p:sp>
      <p:sp>
        <p:nvSpPr>
          <p:cNvPr id="414" name="Shape 414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15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99,9% ОТВЕТОВ НА ВОПРОСЫ, КАСАЮЩИЕСЯ РАЗЛИЧНЫХ АСПЕКТОВ ПРОВЕДЕНИЯ КОНКУРСА, УЖЕ ОПУБЛИКОВАНЫ НА САЙТЕ КОНКУРСА В РАЗДЕЛЕ «КОНКУРСНАЯ ДОКУМЕНТАЦИЯ»</a:t>
            </a:r>
          </a:p>
        </p:txBody>
      </p:sp>
      <p:pic>
        <p:nvPicPr>
          <p:cNvPr id="417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Вопросы и ответы</a:t>
            </a:r>
          </a:p>
        </p:txBody>
      </p:sp>
      <p:sp>
        <p:nvSpPr>
          <p:cNvPr id="422" name="Shape 422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23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ОТВЕТЫ НА НАИБОЛЕЕ ЧАСТО ЗАДАВАЕМЫЕ ВОПРОСЫ МОЖНО НАЙТИ В РАЗДЕЛЕ «ВОПРОСЫ/ОТВЕТЫ» НА САЙТЕ КОНКУРСА.</a:t>
            </a:r>
          </a:p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ТАМ ЖЕ МОЖНО ЗАДАТЬ И СВОЙ ВОПРОС</a:t>
            </a:r>
          </a:p>
        </p:txBody>
      </p:sp>
      <p:pic>
        <p:nvPicPr>
          <p:cNvPr id="425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Подготовка заявки</a:t>
            </a:r>
          </a:p>
        </p:txBody>
      </p:sp>
      <p:sp>
        <p:nvSpPr>
          <p:cNvPr id="430" name="Shape 430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31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age29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845"/>
          <a:stretch>
            <a:fillRect/>
          </a:stretch>
        </p:blipFill>
        <p:spPr>
          <a:xfrm>
            <a:off x="1351969" y="1333684"/>
            <a:ext cx="9488062" cy="5022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oup 179"/>
          <p:cNvGrpSpPr/>
          <p:nvPr/>
        </p:nvGrpSpPr>
        <p:grpSpPr>
          <a:xfrm>
            <a:off x="1468582" y="5209307"/>
            <a:ext cx="9227127" cy="1468468"/>
            <a:chOff x="0" y="0"/>
            <a:chExt cx="9227125" cy="1468467"/>
          </a:xfrm>
        </p:grpSpPr>
        <p:sp>
          <p:nvSpPr>
            <p:cNvPr id="156" name="Shape 156"/>
            <p:cNvSpPr/>
            <p:nvPr/>
          </p:nvSpPr>
          <p:spPr>
            <a:xfrm>
              <a:off x="-1" y="-1"/>
              <a:ext cx="9227127" cy="146846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59" name="Group 159" descr="http://www.syl.ru/misc/i/ai/99734/207792.jpg"/>
            <p:cNvGrpSpPr/>
            <p:nvPr/>
          </p:nvGrpSpPr>
          <p:grpSpPr>
            <a:xfrm>
              <a:off x="3965569" y="474840"/>
              <a:ext cx="1299156" cy="881740"/>
              <a:chOff x="0" y="0"/>
              <a:chExt cx="1299155" cy="881739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0" y="0"/>
                <a:ext cx="1299156" cy="88174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58" name="image15.jpe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299156" cy="8817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2" name="Group 162" descr="http://www.syl.ru/misc/i/ai/99734/207792.jpg"/>
            <p:cNvGrpSpPr/>
            <p:nvPr/>
          </p:nvGrpSpPr>
          <p:grpSpPr>
            <a:xfrm>
              <a:off x="5254035" y="474840"/>
              <a:ext cx="1299156" cy="881740"/>
              <a:chOff x="0" y="0"/>
              <a:chExt cx="1299155" cy="881739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0" y="0"/>
                <a:ext cx="1299156" cy="88174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61" name="image15.jpe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299156" cy="8817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5" name="Group 165" descr="http://www.syl.ru/misc/i/ai/99734/207792.jpg"/>
            <p:cNvGrpSpPr/>
            <p:nvPr/>
          </p:nvGrpSpPr>
          <p:grpSpPr>
            <a:xfrm>
              <a:off x="2677104" y="474838"/>
              <a:ext cx="1299156" cy="881741"/>
              <a:chOff x="0" y="0"/>
              <a:chExt cx="1299155" cy="881739"/>
            </a:xfrm>
          </p:grpSpPr>
          <p:sp>
            <p:nvSpPr>
              <p:cNvPr id="163" name="Shape 163"/>
              <p:cNvSpPr/>
              <p:nvPr/>
            </p:nvSpPr>
            <p:spPr>
              <a:xfrm>
                <a:off x="0" y="0"/>
                <a:ext cx="1299156" cy="88174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64" name="image15.jpe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299156" cy="8817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8" name="Group 168" descr="http://www.syl.ru/misc/i/ai/99734/207792.jpg"/>
            <p:cNvGrpSpPr/>
            <p:nvPr/>
          </p:nvGrpSpPr>
          <p:grpSpPr>
            <a:xfrm>
              <a:off x="6542512" y="474839"/>
              <a:ext cx="1299156" cy="881740"/>
              <a:chOff x="0" y="0"/>
              <a:chExt cx="1299155" cy="881739"/>
            </a:xfrm>
          </p:grpSpPr>
          <p:sp>
            <p:nvSpPr>
              <p:cNvPr id="166" name="Shape 166"/>
              <p:cNvSpPr/>
              <p:nvPr/>
            </p:nvSpPr>
            <p:spPr>
              <a:xfrm>
                <a:off x="0" y="0"/>
                <a:ext cx="1299156" cy="88174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67" name="image15.jpe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299156" cy="8817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1" name="Group 171" descr="http://www.syl.ru/misc/i/ai/99734/207792.jpg"/>
            <p:cNvGrpSpPr/>
            <p:nvPr/>
          </p:nvGrpSpPr>
          <p:grpSpPr>
            <a:xfrm>
              <a:off x="1388627" y="474839"/>
              <a:ext cx="1299156" cy="881740"/>
              <a:chOff x="0" y="0"/>
              <a:chExt cx="1299155" cy="881739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0" y="0"/>
                <a:ext cx="1299156" cy="88174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70" name="image15.jpe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299156" cy="8817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4" name="Group 174" descr="http://www.syl.ru/misc/i/ai/99734/207792.jpg"/>
            <p:cNvGrpSpPr/>
            <p:nvPr/>
          </p:nvGrpSpPr>
          <p:grpSpPr>
            <a:xfrm>
              <a:off x="7830983" y="474840"/>
              <a:ext cx="1299156" cy="881740"/>
              <a:chOff x="0" y="0"/>
              <a:chExt cx="1299155" cy="881739"/>
            </a:xfrm>
          </p:grpSpPr>
          <p:sp>
            <p:nvSpPr>
              <p:cNvPr id="172" name="Shape 172"/>
              <p:cNvSpPr/>
              <p:nvPr/>
            </p:nvSpPr>
            <p:spPr>
              <a:xfrm>
                <a:off x="0" y="0"/>
                <a:ext cx="1299156" cy="88174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73" name="image15.jpe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299156" cy="8817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7" name="Group 177" descr="http://www.syl.ru/misc/i/ai/99734/207792.jpg"/>
            <p:cNvGrpSpPr/>
            <p:nvPr/>
          </p:nvGrpSpPr>
          <p:grpSpPr>
            <a:xfrm>
              <a:off x="100157" y="474839"/>
              <a:ext cx="1299156" cy="881740"/>
              <a:chOff x="0" y="0"/>
              <a:chExt cx="1299155" cy="881739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0" y="0"/>
                <a:ext cx="1299156" cy="88174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76" name="image15.jpe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299156" cy="8817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78" name="Shape 178"/>
            <p:cNvSpPr/>
            <p:nvPr/>
          </p:nvSpPr>
          <p:spPr>
            <a:xfrm>
              <a:off x="290944" y="69147"/>
              <a:ext cx="8645237" cy="358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1F4E79"/>
                  </a:solidFill>
                </a:defRPr>
              </a:lvl1pPr>
            </a:lstStyle>
            <a:p>
              <a:pPr/>
              <a:r>
                <a:t>Некоммерческие неправительственные организации</a:t>
              </a:r>
            </a:p>
          </p:txBody>
        </p:sp>
      </p:grpSp>
      <p:pic>
        <p:nvPicPr>
          <p:cNvPr id="180" name="image3.png" descr="RSR_заголовок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 чего начинаются конкурсы</a:t>
            </a:r>
          </a:p>
        </p:txBody>
      </p:sp>
      <p:sp>
        <p:nvSpPr>
          <p:cNvPr id="182" name="Shape 182"/>
          <p:cNvSpPr/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85" name="Group 185"/>
          <p:cNvGrpSpPr/>
          <p:nvPr/>
        </p:nvGrpSpPr>
        <p:grpSpPr>
          <a:xfrm>
            <a:off x="3560619" y="3269672"/>
            <a:ext cx="5043056" cy="1856510"/>
            <a:chOff x="0" y="0"/>
            <a:chExt cx="5043054" cy="1856508"/>
          </a:xfrm>
        </p:grpSpPr>
        <p:sp>
          <p:nvSpPr>
            <p:cNvPr id="183" name="Shape 183"/>
            <p:cNvSpPr/>
            <p:nvPr/>
          </p:nvSpPr>
          <p:spPr>
            <a:xfrm>
              <a:off x="0" y="0"/>
              <a:ext cx="5043055" cy="185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647"/>
                </a:gs>
                <a:gs pos="50000">
                  <a:schemeClr val="accent4"/>
                </a:gs>
                <a:gs pos="100000">
                  <a:srgbClr val="E1AA00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48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1260763" y="117070"/>
              <a:ext cx="2521529" cy="1158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</a:defRPr>
              </a:pPr>
            </a:p>
            <a:p>
              <a:pPr algn="ctr">
                <a:defRPr b="1" sz="48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ГРАНТЫ</a:t>
              </a:r>
            </a:p>
          </p:txBody>
        </p:sp>
      </p:grpSp>
      <p:sp>
        <p:nvSpPr>
          <p:cNvPr id="186" name="Shape 186"/>
          <p:cNvSpPr/>
          <p:nvPr/>
        </p:nvSpPr>
        <p:spPr>
          <a:xfrm>
            <a:off x="144236" y="1376790"/>
            <a:ext cx="11904890" cy="1717969"/>
          </a:xfrm>
          <a:prstGeom prst="rect">
            <a:avLst/>
          </a:prstGeom>
          <a:solidFill>
            <a:srgbClr val="FFFFFF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Shape 187"/>
          <p:cNvSpPr/>
          <p:nvPr/>
        </p:nvSpPr>
        <p:spPr>
          <a:xfrm>
            <a:off x="6816770" y="155110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8119098" y="155818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5514444" y="155110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9421424" y="1558188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4212116" y="1540327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2909790" y="1540327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10723751" y="1565106"/>
            <a:ext cx="1163781" cy="1149928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4" name="Shape 194"/>
          <p:cNvSpPr/>
          <p:nvPr/>
        </p:nvSpPr>
        <p:spPr>
          <a:xfrm>
            <a:off x="1830532" y="2692961"/>
            <a:ext cx="864523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1F4E79"/>
                </a:solidFill>
              </a:defRPr>
            </a:lvl1pPr>
          </a:lstStyle>
          <a:p>
            <a:pPr/>
            <a:r>
              <a:t>Грантооператоры</a:t>
            </a:r>
          </a:p>
        </p:txBody>
      </p:sp>
      <p:sp>
        <p:nvSpPr>
          <p:cNvPr id="195" name="Shape 195"/>
          <p:cNvSpPr/>
          <p:nvPr/>
        </p:nvSpPr>
        <p:spPr>
          <a:xfrm>
            <a:off x="1607463" y="1540327"/>
            <a:ext cx="1163781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6" name="image5.png" descr="Общероссийское общественное движение «Гражданское достоинство»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7877" y="1631014"/>
            <a:ext cx="746666" cy="984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6.jpeg" descr="Общероссийский общественный фонд «Национальный благотворительный фонд»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20896" y="1675962"/>
            <a:ext cx="745106" cy="919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7.jpeg" descr="Общероссийская общественная организация «Российский Союз Молодежи»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10076" y="1753342"/>
            <a:ext cx="962026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8.jpeg" descr="Общественная организация «Союз женщин России»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51141" y="1675962"/>
            <a:ext cx="911170" cy="911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9.png" descr="Общероссийская общественная организация «Союз пенсионеров России»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846651" y="1675962"/>
            <a:ext cx="944255" cy="91592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305135" y="1537423"/>
            <a:ext cx="1163782" cy="1149929"/>
          </a:xfrm>
          <a:prstGeom prst="rect">
            <a:avLst/>
          </a:pr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2" name="image10.png" descr="https://grants.oprf.ru/files/rsr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8654" y="1617845"/>
            <a:ext cx="1069508" cy="1069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11.png" descr="https://grants.oprf.ru/files/operatory/perspektiva/files/fond-perspektiva-logo-3(1)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150593" y="1581043"/>
            <a:ext cx="1125199" cy="112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12.jpeg" descr="https://grants.oprf.ru/files/pokrov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24465" y="1674208"/>
            <a:ext cx="1136538" cy="876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13.jpeg" descr="Общероссийская общественная организация «Лига здоровья нации»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858503" y="1684984"/>
            <a:ext cx="1038226" cy="87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14.png" descr="http://bezfona.ru/_im/66_original_1399522042_bezfona.ru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Мастер заявок</a:t>
            </a:r>
          </a:p>
        </p:txBody>
      </p:sp>
      <p:sp>
        <p:nvSpPr>
          <p:cNvPr id="437" name="Shape 437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38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hape 439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МАСТЕР ПОДГОТОВКИ ЗАЯВОК ПРЕДНАЗНАЧЕН ИСКЛЮЧИТЕЛЬНО ДЛЯ ЗАПОЛНЕНИЯ ПОЛЕЙ ЗАЯВКИ, НО НИКАК НЕ ДЛЯ ЕЕ ПОДАЧИ ГРАНТООПЕРАТОРУ</a:t>
            </a:r>
          </a:p>
        </p:txBody>
      </p:sp>
      <p:pic>
        <p:nvPicPr>
          <p:cNvPr id="440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hape 44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Мастер заявок</a:t>
            </a:r>
          </a:p>
        </p:txBody>
      </p:sp>
      <p:sp>
        <p:nvSpPr>
          <p:cNvPr id="445" name="Shape 445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46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ПОДГОТОВЛЕННАЯ С ПОМОЩЬЮ МАСТЕРА ЗАЯВКА ПОДАЕТСЯ ГРАНТООПЕРАТОРУ В СООТВЕТСТВИИ С ТРЕБОВАНИЯМИ РАЗДЕЛА «КОНКУРСНАЯ ДОКУМЕНТАЦИЯ»</a:t>
            </a:r>
          </a:p>
        </p:txBody>
      </p:sp>
      <p:pic>
        <p:nvPicPr>
          <p:cNvPr id="448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Shape 45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453" name="Shape 453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54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Заявки подаются грантооператору:</a:t>
            </a:r>
          </a:p>
          <a:p>
            <a:pPr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либо непосредственно представителем организации по месту приема заявок оператором</a:t>
            </a:r>
          </a:p>
          <a:p>
            <a:pPr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либо направляются в место приема заявок грантооператором по почте или через курьерскую службу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Shape 45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460" name="Shape 460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61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hape 462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В случае подачи заявки лично представителем организации предоставляются: два печатных экземпляра заявки и приложений к ней, два экземпляра описи, электронная версия заявки и данные для регистрации заявки на электронном носителе (предпочтительно на </a:t>
            </a:r>
            <a:r>
              <a:t>USB-</a:t>
            </a:r>
            <a:r>
              <a:t>флеш-накопителе) в одном экземпляре, комплект документов в одном экземпляре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 случае подачи заявки по почте или через курьерскую службу предоставляется: один печатный экземпляр заявки и приложений к ней, один экземпляр описи, электронная версия заявки и данные для регистрации заявки на электронном носителе (предпочтительно на </a:t>
            </a:r>
            <a:r>
              <a:t>USB-</a:t>
            </a:r>
            <a:r>
              <a:t>флеш-накопителе) в одном экземпляре, комплект документов в одном экземпляре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467" name="Shape 467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68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Shape 469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В случае отправления заявки по почте или курьерской службой датой приёма заявки считается дата поступления заявки в отделение почтовой связи по месту приема заявок грантооператором согласно дате по штемпелю поступления, либо дате, указанной в почтовых документах на вручение корреспонденции грантооператору</a:t>
            </a:r>
          </a:p>
          <a:p>
            <a:pPr>
              <a:defRPr b="1">
                <a:solidFill>
                  <a:srgbClr val="FFD966"/>
                </a:solidFill>
              </a:defRPr>
            </a:pPr>
            <a:r>
              <a:t>Дата отправления во внимание не принимается</a:t>
            </a:r>
          </a:p>
        </p:txBody>
      </p:sp>
      <p:pic>
        <p:nvPicPr>
          <p:cNvPr id="470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80377" y="4641272"/>
            <a:ext cx="1824818" cy="1639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Shape 47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475" name="Shape 475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76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77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ПОДАЧА ЗАЯВКИ ВОЗМОЖНА ТОЛЬКО УКАЗАННЫМИ ВЫШЕ ДВУМЯ СПОСОБАМИ. </a:t>
            </a:r>
          </a:p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ПРИЕМ ЗАЯВОК ПО ЭЛЕКТРОННОЙ ПОЧТЕ, ЧЕРЕЗ САЙТ КОНКУРСА И Т.П. НЕ ОСУЩЕСТВЛЯЕТСЯ!!!</a:t>
            </a:r>
          </a:p>
        </p:txBody>
      </p:sp>
      <p:pic>
        <p:nvPicPr>
          <p:cNvPr id="478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895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Shape 48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Документы к заявке</a:t>
            </a:r>
          </a:p>
        </p:txBody>
      </p:sp>
      <p:sp>
        <p:nvSpPr>
          <p:cNvPr id="483" name="Shape 483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spcBef>
                <a:spcPts val="900"/>
              </a:spcBef>
              <a:defRPr b="1" sz="1764">
                <a:solidFill>
                  <a:srgbClr val="FFFFFF"/>
                </a:solidFill>
              </a:defRPr>
            </a:pPr>
            <a:r>
              <a:t>копия (либо оригинал) выписки из Единого государственного реестра юридических лиц, полученной не ранее, чем за два месяца до даты окончания приема заявок на соответствующий Конкурс</a:t>
            </a:r>
          </a:p>
          <a:p>
            <a:pPr marL="224027" indent="-224027" defTabSz="896111">
              <a:spcBef>
                <a:spcPts val="900"/>
              </a:spcBef>
              <a:defRPr b="1" sz="1764">
                <a:solidFill>
                  <a:srgbClr val="FFFFFF"/>
                </a:solidFill>
              </a:defRPr>
            </a:pPr>
            <a:r>
              <a:t>копия действующего на дату подачи заявки устава, а также всех действующих изменений и дополнений к нему</a:t>
            </a:r>
          </a:p>
          <a:p>
            <a:pPr marL="224027" indent="-224027" defTabSz="896111">
              <a:spcBef>
                <a:spcPts val="900"/>
              </a:spcBef>
              <a:defRPr b="1" sz="1764">
                <a:solidFill>
                  <a:srgbClr val="FFFFFF"/>
                </a:solidFill>
              </a:defRPr>
            </a:pPr>
            <a:r>
              <a:t>письмо-уведомление о том, что на дату подачи заявки на участие в Конкурсе ННО не находится в процессе ликвидации или реорганизации, а также об отсутствии действующего решения уполномоченного органа (органа юстиции, прокуратуры, суда и др.) о приостановлении деятельности ННО на момент подачи заявки</a:t>
            </a:r>
          </a:p>
          <a:p>
            <a:pPr marL="224027" indent="-224027" defTabSz="896111">
              <a:spcBef>
                <a:spcPts val="900"/>
              </a:spcBef>
              <a:defRPr b="1" sz="1764">
                <a:solidFill>
                  <a:srgbClr val="FFFFFF"/>
                </a:solidFill>
              </a:defRPr>
            </a:pPr>
            <a:r>
              <a:t>копии документов, подтверждающих полномочия лиц, подписывающих заявку (для руководителя ННО - копия решения (протокола) о назначении или об избрании физического лица на должность уполномоченным органом ННО, в соответствии с которым такое физическое лицо обладает правом действовать от имени заявителя без доверенности; для лица, осуществляющего ведение бухгалтерского учета в ННО, - копия приказа о приеме на работу либо копия договора на оказание услуг по ведению бухгалтерского учета)</a:t>
            </a:r>
          </a:p>
          <a:p>
            <a:pPr marL="224027" indent="-224027" defTabSz="896111">
              <a:spcBef>
                <a:spcPts val="900"/>
              </a:spcBef>
              <a:defRPr b="1" sz="1764">
                <a:solidFill>
                  <a:srgbClr val="FFFFFF"/>
                </a:solidFill>
              </a:defRPr>
            </a:pPr>
            <a:r>
              <a:t>электронный носитель (любого вида) с электронной копией заявки (файл word, excel или, в случае использования мастера заявок, файл в формате pdf)</a:t>
            </a:r>
          </a:p>
          <a:p>
            <a:pPr marL="224027" indent="-224027" defTabSz="896111">
              <a:spcBef>
                <a:spcPts val="900"/>
              </a:spcBef>
              <a:defRPr b="1" sz="1764">
                <a:solidFill>
                  <a:srgbClr val="FFFFFF"/>
                </a:solidFill>
              </a:defRPr>
            </a:pPr>
            <a:r>
              <a:t>опись вложенных документов, содержащая наименование всех прилагаемых документов</a:t>
            </a:r>
          </a:p>
        </p:txBody>
      </p:sp>
      <p:sp>
        <p:nvSpPr>
          <p:cNvPr id="484" name="Shape 484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85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Заявка</a:t>
            </a:r>
          </a:p>
        </p:txBody>
      </p:sp>
      <p:sp>
        <p:nvSpPr>
          <p:cNvPr id="490" name="Shape 490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91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Shape 492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ЗАЯВКА И ПРИЛОЖЕНИЯ К НЕЙ ПОДПИСЫВАЮТСЯ РУКОВОДИТЕЛЕМ ОРГАНИЗАЦИИ, А ПРИЛОЖЕНИЕ 4 (БЮДЖЕТ ПРОЕКТА) – ЕЩЕ И ГЛАВНЫМ БУХГАЛТЕРОМ ОРГАНИЗАЦИИ, А ИХ ПОДПИСИ ЗАВЕРЯЮТСЯ ПЕЧАТЬЮ ОРГАНИЗАЦИИ </a:t>
            </a:r>
          </a:p>
        </p:txBody>
      </p:sp>
      <p:pic>
        <p:nvPicPr>
          <p:cNvPr id="493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80377" y="4641272"/>
            <a:ext cx="1824818" cy="1639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Кто подписывает заявку</a:t>
            </a:r>
          </a:p>
        </p:txBody>
      </p:sp>
      <p:sp>
        <p:nvSpPr>
          <p:cNvPr id="498" name="Shape 498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Подписывать заявку должно лицо, имеющее право действовать </a:t>
            </a:r>
          </a:p>
          <a:p>
            <a:pPr marL="0" indent="0">
              <a:spcBef>
                <a:spcPts val="0"/>
              </a:spcBef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   </a:t>
            </a:r>
            <a:r>
              <a:rPr sz="3200">
                <a:solidFill>
                  <a:schemeClr val="accent4"/>
                </a:solidFill>
              </a:rPr>
              <a:t>без доверенности</a:t>
            </a:r>
            <a:r>
              <a:t> от имени организации</a:t>
            </a:r>
          </a:p>
          <a:p>
            <a:pPr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Исполнительный орган назначается или избирается высшим органом управления на срок, определенный в уставе - год, три года, пять лет и любой другой</a:t>
            </a:r>
          </a:p>
          <a:p>
            <a:pPr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Полномочия и срок полномочий подтверждаются протоколом или выпиской из протокола заседания высшего органа управления, одним из вопросов которого было избрание/назначение (в соответствии с Уставом) исполнительного органа (варианты – генеральный, исполнительный директор, Председатель правления, Президент)</a:t>
            </a:r>
          </a:p>
        </p:txBody>
      </p:sp>
      <p:sp>
        <p:nvSpPr>
          <p:cNvPr id="499" name="Shape 499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0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Shape 504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Кто подписывает заявку</a:t>
            </a:r>
          </a:p>
        </p:txBody>
      </p:sp>
      <p:sp>
        <p:nvSpPr>
          <p:cNvPr id="505" name="Shape 505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b="1" sz="2604">
                <a:solidFill>
                  <a:srgbClr val="FFD966"/>
                </a:solidFill>
                <a:effectLst>
                  <a:outerShdw sx="100000" sy="100000" kx="0" ky="0" algn="b" rotWithShape="0" blurRad="35433" dist="35433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Бухгалтером организации может быть, как работник ННО (прикладывается приказ о его назначении) так и уполномоченный представитель сторонней организации, ведущей бухгалтерский учёт в ННО на основании договора об оказании бухгалтерских услуг</a:t>
            </a:r>
          </a:p>
          <a:p>
            <a:pPr marL="212597" indent="-212597" defTabSz="850391">
              <a:spcBef>
                <a:spcPts val="900"/>
              </a:spcBef>
              <a:defRPr b="1" sz="2604">
                <a:solidFill>
                  <a:srgbClr val="FFD966"/>
                </a:solidFill>
                <a:effectLst>
                  <a:outerShdw sx="100000" sy="100000" kx="0" ky="0" algn="b" rotWithShape="0" blurRad="35433" dist="35433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Во втором случае, для подтверждения полномочий представителя сторонней организации (или индивидуального предпринимателя) необходимо предоставить копию договора на ведение бухгалтерского учёта в ННО</a:t>
            </a:r>
          </a:p>
          <a:p>
            <a:pPr marL="212597" indent="-212597" defTabSz="850391">
              <a:spcBef>
                <a:spcPts val="900"/>
              </a:spcBef>
              <a:defRPr b="1" sz="2604">
                <a:solidFill>
                  <a:srgbClr val="FFD966"/>
                </a:solidFill>
                <a:effectLst>
                  <a:outerShdw sx="100000" sy="100000" kx="0" ky="0" algn="b" rotWithShape="0" blurRad="35433" dist="35433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Если руководитель ННО осуществляет ведение бухгалтерского учёта самостоятельно, в заявке он ставит подписи и как руководитель, и как бухгалтер, а к заявке прикладывается приказ руководителя о принятии ведения бухгалтерского учёта на себя</a:t>
            </a:r>
          </a:p>
        </p:txBody>
      </p:sp>
      <p:sp>
        <p:nvSpPr>
          <p:cNvPr id="506" name="Shape 506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7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Распоряжение Президента РФ № 68-рп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323849" y="1622425"/>
            <a:ext cx="8653897" cy="4906963"/>
          </a:xfrm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b="1" sz="2604">
                <a:solidFill>
                  <a:srgbClr val="FFFFFF"/>
                </a:solidFill>
              </a:defRPr>
            </a:pPr>
            <a:r>
              <a:t>Конкурсы 2016 года проводятся в соответствии с Распоряжением Президента Российской Федерации от 05 апреля 2016 года № 68-рп «Об обеспечении в 2016 году государственной поддержки некоммерческих неправительственных организаций, участвующих в развитии институтов гражданского общества, реализующих социально значимые проекты и проекты в сфере защиты прав и свобод человека и гражданина»</a:t>
            </a:r>
          </a:p>
          <a:p>
            <a:pPr marL="212597" indent="-212597" defTabSz="850391">
              <a:spcBef>
                <a:spcPts val="900"/>
              </a:spcBef>
              <a:defRPr b="1" sz="2604">
                <a:solidFill>
                  <a:srgbClr val="FFFFFF"/>
                </a:solidFill>
              </a:defRPr>
            </a:pPr>
            <a:r>
              <a:t>Всего в 2106 году проходит 4 конкурса</a:t>
            </a:r>
          </a:p>
          <a:p>
            <a:pPr marL="212597" indent="-212597" defTabSz="850391">
              <a:spcBef>
                <a:spcPts val="900"/>
              </a:spcBef>
              <a:defRPr b="1" sz="2604">
                <a:solidFill>
                  <a:srgbClr val="FFFFFF"/>
                </a:solidFill>
              </a:defRPr>
            </a:pPr>
            <a:r>
              <a:t>Объем распределяемых средств – 4 589 914 800 руб.</a:t>
            </a:r>
          </a:p>
        </p:txBody>
      </p:sp>
      <p:sp>
        <p:nvSpPr>
          <p:cNvPr id="212" name="Shape 212"/>
          <p:cNvSpPr/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13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16.png"/>
          <p:cNvPicPr>
            <a:picLocks noChangeAspect="1"/>
          </p:cNvPicPr>
          <p:nvPr/>
        </p:nvPicPr>
        <p:blipFill>
          <a:blip r:embed="rId5">
            <a:extLst/>
          </a:blip>
          <a:srcRect l="34454" t="11269" r="35837" b="14678"/>
          <a:stretch>
            <a:fillRect/>
          </a:stretch>
        </p:blipFill>
        <p:spPr>
          <a:xfrm>
            <a:off x="9795164" y="3394386"/>
            <a:ext cx="2078183" cy="2912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17.png"/>
          <p:cNvPicPr>
            <a:picLocks noChangeAspect="1"/>
          </p:cNvPicPr>
          <p:nvPr/>
        </p:nvPicPr>
        <p:blipFill>
          <a:blip r:embed="rId6">
            <a:extLst/>
          </a:blip>
          <a:srcRect l="34500" t="12879" r="35897" b="13257"/>
          <a:stretch>
            <a:fillRect/>
          </a:stretch>
        </p:blipFill>
        <p:spPr>
          <a:xfrm>
            <a:off x="9421092" y="1621006"/>
            <a:ext cx="2073920" cy="2909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Shape 511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Типовые ошибки</a:t>
            </a:r>
          </a:p>
        </p:txBody>
      </p:sp>
      <p:sp>
        <p:nvSpPr>
          <p:cNvPr id="512" name="Shape 512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ОШИБКИ ПРИ ФОРМИРОВАНИИ КОМПЛЕКТА ДОКУМЕНТОВ</a:t>
            </a:r>
          </a:p>
          <a:p>
            <a:pPr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Полномочия руководителя:</a:t>
            </a:r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Документ подтверждающий полномочия; Срок полномочий; 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В протоколе и выписке из ЕГРЮЛ в качестве лица, имеющего право действовать без доверенности, должен быть указан один и тот же человек.</a:t>
            </a:r>
          </a:p>
          <a:p>
            <a:pPr lvl="1" marL="266700">
              <a:spcBef>
                <a:spcPts val="1800"/>
              </a:spcBef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Порядок заверения документов</a:t>
            </a:r>
            <a:endParaRPr sz="2400"/>
          </a:p>
          <a:p>
            <a:pPr lvl="1" marL="266700">
              <a:spcBef>
                <a:spcPts val="1800"/>
              </a:spcBef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Письмо-уведомление</a:t>
            </a:r>
          </a:p>
        </p:txBody>
      </p:sp>
      <p:sp>
        <p:nvSpPr>
          <p:cNvPr id="513" name="Shape 513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14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2183" y="5215528"/>
            <a:ext cx="1617376" cy="1452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520" name="Shape 520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21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hape 522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Каждой заявке присваивается уникальный номер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Заявки с прилагающимися к ним документами регистрируются в журнале приема заявок, который размещается на портале грантов / сайте конкурса </a:t>
            </a:r>
            <a:r>
              <a:rPr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</a:p>
        </p:txBody>
      </p:sp>
      <p:pic>
        <p:nvPicPr>
          <p:cNvPr id="523" name="image3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7031" y="3432595"/>
            <a:ext cx="5846897" cy="3288880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>
          <a:xfrm>
            <a:off x="2606312" y="4200161"/>
            <a:ext cx="692729" cy="457199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Shape 52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529" name="Shape 529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Заявку можно найти в журнале заявок на сайте конкурса:</a:t>
            </a:r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FFFF"/>
                </a:solidFill>
              </a:defRPr>
            </a:pPr>
            <a:r>
              <a:t>по номеру заявки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FFFF"/>
                </a:solidFill>
              </a:defRPr>
            </a:pPr>
            <a:r>
              <a:t>по названию организации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FFFF"/>
                </a:solidFill>
              </a:defRPr>
            </a:pPr>
            <a:r>
              <a:t>по ОГРН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FFFF"/>
                </a:solidFill>
              </a:defRPr>
            </a:pPr>
            <a:r>
              <a:t>по названию проекта</a:t>
            </a:r>
          </a:p>
        </p:txBody>
      </p:sp>
      <p:sp>
        <p:nvSpPr>
          <p:cNvPr id="530" name="Shape 530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31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image31.png"/>
          <p:cNvPicPr>
            <a:picLocks noChangeAspect="1"/>
          </p:cNvPicPr>
          <p:nvPr/>
        </p:nvPicPr>
        <p:blipFill>
          <a:blip r:embed="rId5">
            <a:extLst/>
          </a:blip>
          <a:srcRect l="3940" t="43750" r="5018" b="26705"/>
          <a:stretch>
            <a:fillRect/>
          </a:stretch>
        </p:blipFill>
        <p:spPr>
          <a:xfrm>
            <a:off x="317591" y="3990135"/>
            <a:ext cx="11541901" cy="2105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Shape 53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537" name="Shape 537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D966"/>
                </a:solidFill>
              </a:defRPr>
            </a:pPr>
            <a:r>
              <a:t>Заявка не принимается и не регистрируется в журнале заявок, если:</a:t>
            </a:r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D966"/>
                </a:solidFill>
              </a:defRPr>
            </a:pPr>
            <a:r>
              <a:t>в заявке в пункте «Наименование грантооператора» указан не то грантооператор, которому поступила заявка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D966"/>
                </a:solidFill>
              </a:defRPr>
            </a:pPr>
            <a:r>
              <a:t>грантовое направление, указанное в заявке, не соответствует грантовым направлениям деятельности грантооператора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D966"/>
                </a:solidFill>
              </a:defRPr>
            </a:pPr>
            <a:r>
              <a:t>заявка составлена не по утвержденной грантооператором форме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D966"/>
                </a:solidFill>
              </a:defRPr>
            </a:pPr>
            <a:r>
              <a:t>заявка не подписана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D966"/>
                </a:solidFill>
              </a:defRPr>
            </a:pPr>
            <a:r>
              <a:t>заявка поступила с нарушением сроков подачи заявки</a:t>
            </a:r>
          </a:p>
        </p:txBody>
      </p:sp>
      <p:sp>
        <p:nvSpPr>
          <p:cNvPr id="538" name="Shape 538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39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2183" y="5215528"/>
            <a:ext cx="1617376" cy="1452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545" name="Shape 545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46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Shape 547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FFFFFF"/>
                </a:solidFill>
              </a:defRPr>
            </a:pPr>
            <a:r>
              <a:t>Заявка на сайте конкурса может иметь 3 различных статуса, которые отражаются в графе «Соответствие формальным требованиям конкурса»: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Статус «Соответствует» означает, что полученные документы грантооператором проверены, в них не выявлено никаких недостатков и заявка допущена к участию в конкурсе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Статус «В обработке» означает, что полученные грантооператором документы еще не проверены на предмет наличия недостатков и находятся в процессе их обработки</a:t>
            </a:r>
          </a:p>
        </p:txBody>
      </p:sp>
      <p:pic>
        <p:nvPicPr>
          <p:cNvPr id="548" name="image3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4073" y="4156371"/>
            <a:ext cx="11388436" cy="512619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Shape 549"/>
          <p:cNvSpPr/>
          <p:nvPr/>
        </p:nvSpPr>
        <p:spPr>
          <a:xfrm>
            <a:off x="9684322" y="4184079"/>
            <a:ext cx="1205353" cy="415631"/>
          </a:xfrm>
          <a:prstGeom prst="ellipse">
            <a:avLst/>
          </a:prstGeom>
          <a:ln w="3175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hape 553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554" name="Shape 554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55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hape 556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Статус «Не соответствует» означает, что в поданных документах обнаружены недостатки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Подробно узнать о выявленных недостатках можно, нажав на ссылку «Подробнее»</a:t>
            </a:r>
          </a:p>
        </p:txBody>
      </p:sp>
      <p:pic>
        <p:nvPicPr>
          <p:cNvPr id="557" name="image3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8036" y="2466107"/>
            <a:ext cx="11430001" cy="498765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hape 558"/>
          <p:cNvSpPr/>
          <p:nvPr/>
        </p:nvSpPr>
        <p:spPr>
          <a:xfrm>
            <a:off x="9892141" y="2452260"/>
            <a:ext cx="1205353" cy="512614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0000"/>
                </a:solidFill>
              </a:defRPr>
            </a:pPr>
          </a:p>
        </p:txBody>
      </p:sp>
      <p:sp>
        <p:nvSpPr>
          <p:cNvPr id="559" name="Shape 559"/>
          <p:cNvSpPr/>
          <p:nvPr/>
        </p:nvSpPr>
        <p:spPr>
          <a:xfrm flipV="1">
            <a:off x="11291454" y="2798618"/>
            <a:ext cx="266246" cy="332509"/>
          </a:xfrm>
          <a:prstGeom prst="lin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560" name="image3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68347" y="3602180"/>
            <a:ext cx="4655182" cy="2836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hape 56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565" name="Shape 565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66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hape 567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На странице с перечислением выявленных недостатков будет указана дата, до которой необходимо предоставить исправления (пять рабочих дней после даты окончания приема заявок)</a:t>
            </a:r>
          </a:p>
        </p:txBody>
      </p:sp>
      <p:pic>
        <p:nvPicPr>
          <p:cNvPr id="568" name="image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271" y="2907793"/>
            <a:ext cx="6682911" cy="3759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image3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55250" y="3200399"/>
            <a:ext cx="3727151" cy="1759528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Shape 570"/>
          <p:cNvSpPr/>
          <p:nvPr/>
        </p:nvSpPr>
        <p:spPr>
          <a:xfrm>
            <a:off x="7841673" y="3214254"/>
            <a:ext cx="3726873" cy="1745672"/>
          </a:xfrm>
          <a:prstGeom prst="rect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1" name="Shape 571"/>
          <p:cNvSpPr/>
          <p:nvPr/>
        </p:nvSpPr>
        <p:spPr>
          <a:xfrm>
            <a:off x="4977627" y="4867661"/>
            <a:ext cx="1565569" cy="858979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0000"/>
                </a:solidFill>
              </a:defRPr>
            </a:pPr>
          </a:p>
        </p:txBody>
      </p:sp>
      <p:sp>
        <p:nvSpPr>
          <p:cNvPr id="572" name="Shape 572"/>
          <p:cNvSpPr/>
          <p:nvPr/>
        </p:nvSpPr>
        <p:spPr>
          <a:xfrm flipV="1">
            <a:off x="6543195" y="4932217"/>
            <a:ext cx="1298479" cy="364933"/>
          </a:xfrm>
          <a:prstGeom prst="lin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57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577" name="Shape 577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78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Shape 579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ПОДАВАЙТЕ ЗАЯВКУ КАК МОЖНО РАНЬШЕ, НЕ ЖДИТЕ ПОСЛЕДНИХ ДНЕЙ ПРИЕМА ЗАЯВОК – ЭТО В ПЕРВУЮ ОЧЕРЕДЬ В ВАШИХ ИНТЕРЕСАХ</a:t>
            </a:r>
          </a:p>
        </p:txBody>
      </p:sp>
      <p:pic>
        <p:nvPicPr>
          <p:cNvPr id="580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Shape 584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585" name="Shape 585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1F4E79"/>
                </a:solidFill>
              </a:defRPr>
            </a:pPr>
          </a:p>
        </p:txBody>
      </p:sp>
      <p:sp>
        <p:nvSpPr>
          <p:cNvPr id="586" name="Shape 586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87" name="Chart 587"/>
          <p:cNvGraphicFramePr/>
          <p:nvPr/>
        </p:nvGraphicFramePr>
        <p:xfrm>
          <a:off x="795651" y="1503172"/>
          <a:ext cx="10562310" cy="471817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pic>
        <p:nvPicPr>
          <p:cNvPr id="588" name="image14.png" descr="http://bezfona.ru/_im/66_original_1399522042_bezfona.ru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Shape 592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pic>
        <p:nvPicPr>
          <p:cNvPr id="593" name="image3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-24809" y="2613723"/>
            <a:ext cx="4906963" cy="2760168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Shape 594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97" name="Group 597"/>
          <p:cNvGrpSpPr/>
          <p:nvPr/>
        </p:nvGrpSpPr>
        <p:grpSpPr>
          <a:xfrm>
            <a:off x="1169561" y="1734567"/>
            <a:ext cx="2518223" cy="1448882"/>
            <a:chOff x="0" y="0"/>
            <a:chExt cx="2518221" cy="1448881"/>
          </a:xfrm>
        </p:grpSpPr>
        <p:sp>
          <p:nvSpPr>
            <p:cNvPr id="595" name="Shape 595"/>
            <p:cNvSpPr/>
            <p:nvPr/>
          </p:nvSpPr>
          <p:spPr>
            <a:xfrm>
              <a:off x="-1" y="-1"/>
              <a:ext cx="2518223" cy="144888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96" name="Shape 596"/>
            <p:cNvSpPr/>
            <p:nvPr/>
          </p:nvSpPr>
          <p:spPr>
            <a:xfrm>
              <a:off x="-1" y="11970"/>
              <a:ext cx="2518223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22 мая 2015 года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Последний день приема заявок на первый конкурс 2015 года</a:t>
              </a:r>
            </a:p>
          </p:txBody>
        </p:sp>
      </p:grpSp>
      <p:pic>
        <p:nvPicPr>
          <p:cNvPr id="598" name="image38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3566105" y="2618867"/>
            <a:ext cx="4906964" cy="27601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1" name="Group 601"/>
          <p:cNvGrpSpPr/>
          <p:nvPr/>
        </p:nvGrpSpPr>
        <p:grpSpPr>
          <a:xfrm>
            <a:off x="4774762" y="1705992"/>
            <a:ext cx="2518222" cy="1448882"/>
            <a:chOff x="0" y="0"/>
            <a:chExt cx="2518221" cy="1448881"/>
          </a:xfrm>
        </p:grpSpPr>
        <p:sp>
          <p:nvSpPr>
            <p:cNvPr id="599" name="Shape 599"/>
            <p:cNvSpPr/>
            <p:nvPr/>
          </p:nvSpPr>
          <p:spPr>
            <a:xfrm>
              <a:off x="-1" y="-1"/>
              <a:ext cx="2518223" cy="144888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0" name="Shape 600"/>
            <p:cNvSpPr/>
            <p:nvPr/>
          </p:nvSpPr>
          <p:spPr>
            <a:xfrm>
              <a:off x="-1" y="11970"/>
              <a:ext cx="2518223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17 сентября 2015 года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Последний день приема заявок на второй конкурс 2015 года</a:t>
              </a:r>
            </a:p>
          </p:txBody>
        </p:sp>
      </p:grpSp>
      <p:pic>
        <p:nvPicPr>
          <p:cNvPr id="602" name="image39.jpeg" descr="C:\Users\Dmitriy\Downloads\IMG_20151029_152456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6270" y="1534582"/>
            <a:ext cx="2769395" cy="4923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5" name="Group 605"/>
          <p:cNvGrpSpPr/>
          <p:nvPr/>
        </p:nvGrpSpPr>
        <p:grpSpPr>
          <a:xfrm>
            <a:off x="8365700" y="1701230"/>
            <a:ext cx="2518222" cy="1448882"/>
            <a:chOff x="0" y="0"/>
            <a:chExt cx="2518221" cy="1448881"/>
          </a:xfrm>
        </p:grpSpPr>
        <p:sp>
          <p:nvSpPr>
            <p:cNvPr id="603" name="Shape 603"/>
            <p:cNvSpPr/>
            <p:nvPr/>
          </p:nvSpPr>
          <p:spPr>
            <a:xfrm>
              <a:off x="-1" y="-1"/>
              <a:ext cx="2518223" cy="144888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4" name="Shape 604"/>
            <p:cNvSpPr/>
            <p:nvPr/>
          </p:nvSpPr>
          <p:spPr>
            <a:xfrm>
              <a:off x="-1" y="11970"/>
              <a:ext cx="2518223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29 октября 2015 года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Последний день приема заявок на третий конкурс 2015 года</a:t>
              </a:r>
            </a:p>
          </p:txBody>
        </p:sp>
      </p:grpSp>
      <p:pic>
        <p:nvPicPr>
          <p:cNvPr id="606" name="image14.png" descr="http://bezfona.ru/_im/66_original_1399522042_bezfona.ru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Грантооператоры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9 грантооператоров</a:t>
            </a:r>
          </a:p>
        </p:txBody>
      </p:sp>
      <p:sp>
        <p:nvSpPr>
          <p:cNvPr id="221" name="Shape 221"/>
          <p:cNvSpPr/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2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3" name="Table 223"/>
          <p:cNvGraphicFramePr/>
          <p:nvPr/>
        </p:nvGraphicFramePr>
        <p:xfrm>
          <a:off x="332510" y="2247731"/>
          <a:ext cx="11526982" cy="248464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185104"/>
                <a:gridCol w="8341877"/>
              </a:tblGrid>
              <a:tr h="350788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ОСНОВНОЕ НАПРАВЛЕНИЕ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ГРАНТОПЕРАТОР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Национальная идентичность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Общероссийский общественный фонд «Национальный благотворительный фонд»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Социализация молодежи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Общероссийская общественная организация «Российский Союз Молодежи»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Здоровьесбережение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Общероссийская общественная организация «Лига здоровья нации»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2045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Правовая защита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Общероссийское общественное движение «Гражданское достоинство»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Защита семейных ценностей, материнства и детства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Общественная организация «Союз женщин России»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Социальная помощь пожилым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Общероссийская общественная организация «Союз пенсионеров России»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Образование и просветительство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Общероссийская общественная организация «Российский союз ректоров»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Малые города и сельская местность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Фонд поддержки гражданской активности в малых городах и сельских территориях «Перспектива»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Поддержка ресурсных центров ННО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Благотворительный фонд поддержки семьи, материнства и детства «Покров»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224" name="image18.png" descr="http://tuzhilkin.kz/images/siteimg/new-good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03189" y="4861778"/>
            <a:ext cx="566802" cy="341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18.png" descr="http://tuzhilkin.kz/images/siteimg/new-good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17044" y="5318979"/>
            <a:ext cx="566802" cy="341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18.png" descr="http://tuzhilkin.kz/images/siteimg/new-good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17044" y="5914725"/>
            <a:ext cx="566802" cy="341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image3.png" descr="RSR_заголовок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Shape 609"/>
          <p:cNvSpPr/>
          <p:nvPr/>
        </p:nvSpPr>
        <p:spPr>
          <a:xfrm flipV="1">
            <a:off x="1757363" y="2604654"/>
            <a:ext cx="2165" cy="2495986"/>
          </a:xfrm>
          <a:prstGeom prst="line">
            <a:avLst/>
          </a:prstGeom>
          <a:ln w="31750">
            <a:solidFill>
              <a:srgbClr val="00B0F0"/>
            </a:solidFill>
            <a:prstDash val="sysDash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10" name="Shape 610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1F4E79"/>
                </a:solidFill>
              </a:defRPr>
            </a:pPr>
            <a:r>
              <a:t>Подача заявки в первые дни приема</a:t>
            </a:r>
          </a:p>
          <a:p>
            <a:pPr>
              <a:defRPr b="1">
                <a:solidFill>
                  <a:srgbClr val="1F4E79"/>
                </a:solidFill>
              </a:defRPr>
            </a:pPr>
          </a:p>
          <a:p>
            <a:pPr>
              <a:defRPr b="1">
                <a:solidFill>
                  <a:srgbClr val="1F4E79"/>
                </a:solidFill>
              </a:defRPr>
            </a:pPr>
          </a:p>
          <a:p>
            <a:pPr>
              <a:defRPr b="1" sz="800">
                <a:solidFill>
                  <a:srgbClr val="1F4E79"/>
                </a:solidFill>
              </a:defRPr>
            </a:pPr>
          </a:p>
          <a:p>
            <a:pPr>
              <a:defRPr b="1">
                <a:solidFill>
                  <a:srgbClr val="1F4E79"/>
                </a:solidFill>
              </a:defRPr>
            </a:pPr>
            <a:r>
              <a:t>Подача заявки в последние дни приема</a:t>
            </a:r>
          </a:p>
        </p:txBody>
      </p:sp>
      <p:sp>
        <p:nvSpPr>
          <p:cNvPr id="611" name="Shape 611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612" name="Shape 612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3" name="Shape 613"/>
          <p:cNvSpPr/>
          <p:nvPr/>
        </p:nvSpPr>
        <p:spPr>
          <a:xfrm>
            <a:off x="734304" y="5363482"/>
            <a:ext cx="8631382" cy="13903"/>
          </a:xfrm>
          <a:prstGeom prst="line">
            <a:avLst/>
          </a:prstGeom>
          <a:ln w="635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14" name="Shape 614"/>
          <p:cNvSpPr/>
          <p:nvPr/>
        </p:nvSpPr>
        <p:spPr>
          <a:xfrm flipV="1">
            <a:off x="10099977" y="5375564"/>
            <a:ext cx="1510133" cy="1774"/>
          </a:xfrm>
          <a:prstGeom prst="line">
            <a:avLst/>
          </a:prstGeom>
          <a:ln w="63500">
            <a:solidFill>
              <a:srgbClr val="843C0B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15" name="Shape 615"/>
          <p:cNvSpPr/>
          <p:nvPr/>
        </p:nvSpPr>
        <p:spPr>
          <a:xfrm>
            <a:off x="9351830" y="5377336"/>
            <a:ext cx="748146" cy="1"/>
          </a:xfrm>
          <a:prstGeom prst="line">
            <a:avLst/>
          </a:prstGeom>
          <a:ln w="635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16" name="Shape 616"/>
          <p:cNvSpPr/>
          <p:nvPr/>
        </p:nvSpPr>
        <p:spPr>
          <a:xfrm>
            <a:off x="4154460" y="5767635"/>
            <a:ext cx="169451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Прием заявок </a:t>
            </a:r>
          </a:p>
          <a:p>
            <a:pPr algn="ctr"/>
            <a:r>
              <a:t>(1 месяц)</a:t>
            </a:r>
          </a:p>
        </p:txBody>
      </p:sp>
      <p:sp>
        <p:nvSpPr>
          <p:cNvPr id="617" name="Shape 617"/>
          <p:cNvSpPr/>
          <p:nvPr/>
        </p:nvSpPr>
        <p:spPr>
          <a:xfrm>
            <a:off x="9663554" y="5767635"/>
            <a:ext cx="236960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Прием исправлений </a:t>
            </a:r>
          </a:p>
          <a:p>
            <a:pPr algn="ctr"/>
            <a:r>
              <a:t>(5 рабочих дней)</a:t>
            </a:r>
          </a:p>
        </p:txBody>
      </p:sp>
      <p:sp>
        <p:nvSpPr>
          <p:cNvPr id="618" name="Shape 618"/>
          <p:cNvSpPr/>
          <p:nvPr/>
        </p:nvSpPr>
        <p:spPr>
          <a:xfrm rot="16200000">
            <a:off x="4932226" y="1345660"/>
            <a:ext cx="249383" cy="858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54"/>
                  <a:pt x="10800" y="21274"/>
                </a:cubicBezTo>
                <a:lnTo>
                  <a:pt x="10800" y="11126"/>
                </a:lnTo>
                <a:cubicBezTo>
                  <a:pt x="10800" y="10946"/>
                  <a:pt x="5965" y="10800"/>
                  <a:pt x="0" y="10800"/>
                </a:cubicBezTo>
                <a:cubicBezTo>
                  <a:pt x="5965" y="10800"/>
                  <a:pt x="10800" y="10654"/>
                  <a:pt x="10800" y="10474"/>
                </a:cubicBezTo>
                <a:lnTo>
                  <a:pt x="10800" y="326"/>
                </a:lnTo>
                <a:cubicBezTo>
                  <a:pt x="10800" y="146"/>
                  <a:pt x="15635" y="0"/>
                  <a:pt x="21600" y="0"/>
                </a:cubicBezTo>
              </a:path>
            </a:pathLst>
          </a:custGeom>
          <a:ln w="317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619" name="Shape 619"/>
          <p:cNvSpPr/>
          <p:nvPr/>
        </p:nvSpPr>
        <p:spPr>
          <a:xfrm rot="16200000">
            <a:off x="10733823" y="4888963"/>
            <a:ext cx="228603" cy="146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818"/>
                  <a:pt x="10800" y="19854"/>
                </a:cubicBezTo>
                <a:lnTo>
                  <a:pt x="10800" y="12546"/>
                </a:lnTo>
                <a:cubicBezTo>
                  <a:pt x="10800" y="11582"/>
                  <a:pt x="5965" y="10800"/>
                  <a:pt x="0" y="10800"/>
                </a:cubicBezTo>
                <a:cubicBezTo>
                  <a:pt x="5965" y="10800"/>
                  <a:pt x="10800" y="10018"/>
                  <a:pt x="10800" y="9054"/>
                </a:cubicBezTo>
                <a:lnTo>
                  <a:pt x="10800" y="1746"/>
                </a:lnTo>
                <a:cubicBezTo>
                  <a:pt x="10800" y="782"/>
                  <a:pt x="15635" y="0"/>
                  <a:pt x="21600" y="0"/>
                </a:cubicBezTo>
              </a:path>
            </a:pathLst>
          </a:custGeom>
          <a:ln w="31750">
            <a:solidFill>
              <a:srgbClr val="843C0B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620" name="Shape 620"/>
          <p:cNvSpPr/>
          <p:nvPr/>
        </p:nvSpPr>
        <p:spPr>
          <a:xfrm>
            <a:off x="1759527" y="5197223"/>
            <a:ext cx="1" cy="332510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21" name="Shape 621"/>
          <p:cNvSpPr/>
          <p:nvPr/>
        </p:nvSpPr>
        <p:spPr>
          <a:xfrm>
            <a:off x="8977745" y="5211078"/>
            <a:ext cx="1" cy="332510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22" name="Shape 622"/>
          <p:cNvSpPr/>
          <p:nvPr/>
        </p:nvSpPr>
        <p:spPr>
          <a:xfrm>
            <a:off x="10113818" y="5211076"/>
            <a:ext cx="1" cy="332510"/>
          </a:xfrm>
          <a:prstGeom prst="line">
            <a:avLst/>
          </a:prstGeom>
          <a:ln w="31750">
            <a:solidFill>
              <a:srgbClr val="843C0B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23" name="Shape 623"/>
          <p:cNvSpPr/>
          <p:nvPr/>
        </p:nvSpPr>
        <p:spPr>
          <a:xfrm>
            <a:off x="191151" y="2260259"/>
            <a:ext cx="1000649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pPr/>
            <a:r>
              <a:t>Выявленные недостатки становятся известны в день подачи заявки или на следующий день </a:t>
            </a:r>
          </a:p>
        </p:txBody>
      </p:sp>
      <p:sp>
        <p:nvSpPr>
          <p:cNvPr id="624" name="Shape 624"/>
          <p:cNvSpPr/>
          <p:nvPr/>
        </p:nvSpPr>
        <p:spPr>
          <a:xfrm flipV="1">
            <a:off x="10110788" y="4239491"/>
            <a:ext cx="3031" cy="942133"/>
          </a:xfrm>
          <a:prstGeom prst="line">
            <a:avLst/>
          </a:prstGeom>
          <a:ln w="31750">
            <a:solidFill>
              <a:srgbClr val="843C0B"/>
            </a:solidFill>
            <a:prstDash val="sysDash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25" name="Shape 625"/>
          <p:cNvSpPr/>
          <p:nvPr/>
        </p:nvSpPr>
        <p:spPr>
          <a:xfrm>
            <a:off x="9129713" y="3033290"/>
            <a:ext cx="2471737" cy="1"/>
          </a:xfrm>
          <a:prstGeom prst="line">
            <a:avLst/>
          </a:prstGeom>
          <a:ln w="31750">
            <a:solidFill>
              <a:srgbClr val="00B05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26" name="Shape 626"/>
          <p:cNvSpPr/>
          <p:nvPr/>
        </p:nvSpPr>
        <p:spPr>
          <a:xfrm flipH="1" flipV="1">
            <a:off x="1800225" y="3033290"/>
            <a:ext cx="1757364" cy="1"/>
          </a:xfrm>
          <a:prstGeom prst="line">
            <a:avLst/>
          </a:prstGeom>
          <a:ln w="31750">
            <a:solidFill>
              <a:srgbClr val="00B05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27" name="Shape 627"/>
          <p:cNvSpPr/>
          <p:nvPr/>
        </p:nvSpPr>
        <p:spPr>
          <a:xfrm>
            <a:off x="2604696" y="2809249"/>
            <a:ext cx="746799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Время на исправление недостатков – несколько недель</a:t>
            </a:r>
          </a:p>
        </p:txBody>
      </p:sp>
      <p:sp>
        <p:nvSpPr>
          <p:cNvPr id="628" name="Shape 628"/>
          <p:cNvSpPr/>
          <p:nvPr/>
        </p:nvSpPr>
        <p:spPr>
          <a:xfrm>
            <a:off x="1412378" y="5505698"/>
            <a:ext cx="65406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Подача</a:t>
            </a:r>
          </a:p>
          <a:p>
            <a:pPr algn="ctr">
              <a:defRPr sz="1200"/>
            </a:pPr>
            <a:r>
              <a:t>заявки</a:t>
            </a:r>
          </a:p>
        </p:txBody>
      </p:sp>
      <p:sp>
        <p:nvSpPr>
          <p:cNvPr id="629" name="Shape 629"/>
          <p:cNvSpPr/>
          <p:nvPr/>
        </p:nvSpPr>
        <p:spPr>
          <a:xfrm>
            <a:off x="8637089" y="5515221"/>
            <a:ext cx="65406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Подача</a:t>
            </a:r>
          </a:p>
          <a:p>
            <a:pPr algn="ctr">
              <a:defRPr sz="1200"/>
            </a:pPr>
            <a:r>
              <a:t>заявки</a:t>
            </a:r>
          </a:p>
        </p:txBody>
      </p:sp>
      <p:sp>
        <p:nvSpPr>
          <p:cNvPr id="630" name="Shape 630"/>
          <p:cNvSpPr/>
          <p:nvPr/>
        </p:nvSpPr>
        <p:spPr>
          <a:xfrm>
            <a:off x="4252912" y="4450586"/>
            <a:ext cx="5772151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До первого рабочего дня после окончания срока приема заявок вообще не известно, есть ли недостатки в заявке</a:t>
            </a:r>
          </a:p>
        </p:txBody>
      </p:sp>
      <p:sp>
        <p:nvSpPr>
          <p:cNvPr id="631" name="Shape 631"/>
          <p:cNvSpPr/>
          <p:nvPr/>
        </p:nvSpPr>
        <p:spPr>
          <a:xfrm>
            <a:off x="5514973" y="3913735"/>
            <a:ext cx="618648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/>
          </a:lstStyle>
          <a:p>
            <a:pPr/>
            <a:r>
              <a:t>Время на исправление недостатков – 5 рабочих дней</a:t>
            </a:r>
          </a:p>
        </p:txBody>
      </p:sp>
      <p:sp>
        <p:nvSpPr>
          <p:cNvPr id="632" name="Shape 632"/>
          <p:cNvSpPr/>
          <p:nvPr/>
        </p:nvSpPr>
        <p:spPr>
          <a:xfrm>
            <a:off x="10113818" y="4405755"/>
            <a:ext cx="1510147" cy="1"/>
          </a:xfrm>
          <a:prstGeom prst="line">
            <a:avLst/>
          </a:prstGeom>
          <a:ln w="31750">
            <a:solidFill>
              <a:srgbClr val="FF00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633" name="image14.png" descr="http://bezfona.ru/_im/66_original_1399522042_bezfona.ru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Shape 637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638" name="Shape 638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39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Shape 640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ЗАЯВКИ, ПОДАННЫЕ ПОСЛЕ ОКОНЧАНИЯ УКАЗАННОГО В КОНКУРСНОЙ ДОКУМЕНТАЦИИ СРОКА ИХ ПРИЕМА, К КОНКУРСУ НЕ ДОПУСКАЮТСЯ И В ЖУРНАЛЕ НЕ РЕГИСТРИРУЮТСЯ</a:t>
            </a:r>
          </a:p>
        </p:txBody>
      </p:sp>
      <p:pic>
        <p:nvPicPr>
          <p:cNvPr id="641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Shape 645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646" name="Shape 646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47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Shape 648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ИСПРАВЛЕНИЯ, ПОДАННЫЕ ПОСЛЕ ОКОНЧАНИЯ УКАЗАННОГО В КОНКУРСНОЙ ДОКУМЕНТАЦИИ СРОКА ИХ ПРИЕМА, НЕ ПРИНИМАЮТСЯ И ТАКИЕ ЗАЯВКИ К КОНКУРСУ НЕ ДОПУСКАЮТСЯ</a:t>
            </a:r>
          </a:p>
        </p:txBody>
      </p:sp>
      <p:pic>
        <p:nvPicPr>
          <p:cNvPr id="649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653" name="Shape 653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654" name="Shape 654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55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Shape 656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По статистике к участию в конкурсах не допускается порядка 20% от общего числа поданных заявок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 основном это происходит из-за того, что организации, подавшие заявку в последний день, просто не успевают внести необходимые исправления</a:t>
            </a:r>
          </a:p>
        </p:txBody>
      </p:sp>
      <p:pic>
        <p:nvPicPr>
          <p:cNvPr id="657" name="image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83079" y="4205149"/>
            <a:ext cx="3890538" cy="2323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image4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24480" y="4191965"/>
            <a:ext cx="3890537" cy="2322073"/>
          </a:xfrm>
          <a:prstGeom prst="rect">
            <a:avLst/>
          </a:prstGeom>
          <a:ln w="12700">
            <a:miter lim="400000"/>
          </a:ln>
        </p:spPr>
      </p:pic>
      <p:sp>
        <p:nvSpPr>
          <p:cNvPr id="659" name="Shape 659"/>
          <p:cNvSpPr/>
          <p:nvPr/>
        </p:nvSpPr>
        <p:spPr>
          <a:xfrm>
            <a:off x="4745735" y="4472987"/>
            <a:ext cx="839961" cy="2055631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0" name="Shape 660"/>
          <p:cNvSpPr/>
          <p:nvPr/>
        </p:nvSpPr>
        <p:spPr>
          <a:xfrm>
            <a:off x="9436609" y="4458406"/>
            <a:ext cx="945219" cy="2055631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Shape 66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665" name="Shape 665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66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ИСКЛЮЧЕНИЙ НЕ БЫВАЕТ – </a:t>
            </a:r>
          </a:p>
          <a:p>
            <a:pPr marL="0" indent="0" algn="ctr">
              <a:spcBef>
                <a:spcPts val="0"/>
              </a:spcBef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НИ ДЛЯ КОГО И НИКОГДА!</a:t>
            </a:r>
          </a:p>
          <a:p>
            <a:pPr marL="0" indent="0" algn="ctr">
              <a:spcBef>
                <a:spcPts val="0"/>
              </a:spcBef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ПОДАВАЙТЕ ЗАЯВКИ И ИСПРАВЛЕНИЯ </a:t>
            </a:r>
          </a:p>
          <a:p>
            <a:pPr marL="0" indent="0" algn="ctr">
              <a:spcBef>
                <a:spcPts val="0"/>
              </a:spcBef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КАК МОЖНО РАНЬШЕ</a:t>
            </a:r>
          </a:p>
        </p:txBody>
      </p:sp>
      <p:pic>
        <p:nvPicPr>
          <p:cNvPr id="668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Shape 67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 defTabSz="804672">
              <a:defRPr sz="3872">
                <a:solidFill>
                  <a:srgbClr val="FFFFFF"/>
                </a:solidFill>
                <a:effectLst>
                  <a:outerShdw sx="100000" sy="100000" kx="0" ky="0" algn="b" rotWithShape="0" blurRad="33528" dist="33528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НЕ СЛИШКОМ ЛИ ЖЕСТКИЕ ТРЕБОВАНИЯ?</a:t>
            </a:r>
          </a:p>
        </p:txBody>
      </p:sp>
      <p:sp>
        <p:nvSpPr>
          <p:cNvPr id="673" name="Shape 673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74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Shape 675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РЕЧЬ ИДЕТ О СРЕДСТВАХ ФЕДЕРАЛЬНОГО БЮДЖЕТА, ТРЕБУЮЩИХ СТРОГОЙ ОТЧЕТНОСТИ И НАХОДЯЩИХСЯ В СФЕРЕ ПРИСТАЛЬНОГО ВНИМАНИЯ СООТВЕТСТВУЮЩИХ ОРГАНОВ</a:t>
            </a:r>
          </a:p>
        </p:txBody>
      </p:sp>
      <p:pic>
        <p:nvPicPr>
          <p:cNvPr id="676" name="image42.png" descr="http://www.iblc.ru/imgpart/logo-schpalata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6316" y="4014737"/>
            <a:ext cx="2179666" cy="2513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image43.png" descr="C:\Users\Dmitriy\Pictures\Рисунок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6997" y="3806392"/>
            <a:ext cx="2876551" cy="2760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image44.png" descr="C:\Users\Dmitriy\Pictures\Рисунок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59449" y="3874654"/>
            <a:ext cx="1779588" cy="2792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Shape 68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 defTabSz="804672">
              <a:defRPr sz="3872">
                <a:solidFill>
                  <a:srgbClr val="FFFFFF"/>
                </a:solidFill>
                <a:effectLst>
                  <a:outerShdw sx="100000" sy="100000" kx="0" ky="0" algn="b" rotWithShape="0" blurRad="33528" dist="33528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НЕ СЛИШКОМ ЛИ ЖЕСТКИЕ ТРЕБОВАНИЯ?</a:t>
            </a:r>
          </a:p>
        </p:txBody>
      </p:sp>
      <p:sp>
        <p:nvSpPr>
          <p:cNvPr id="683" name="Shape 683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84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Shape 685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 algn="ctr" defTabSz="868680">
              <a:spcBef>
                <a:spcPts val="900"/>
              </a:spcBef>
              <a:buSzTx/>
              <a:buNone/>
              <a:defRPr b="1" sz="3800">
                <a:solidFill>
                  <a:srgbClr val="FFFFFF"/>
                </a:solidFill>
                <a:effectLst>
                  <a:outerShdw sx="100000" sy="100000" kx="0" ky="0" algn="b" rotWithShape="0" blurRad="36195" dist="36195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ЕСЛИ ВЫ ЕЩЕ НА ЭТАПЕ ПОДАЧИ ЗАЯВКИ НЕ МОЖЕТЕ ПРАВИЛЬНО ОФОРМИТЬ ДОКУМЕНТЫ, ТО КАК ЖЕ ВЫ ПОТОМ БУДЕТЕ ОТЧИТЫВАТЬСЯ?</a:t>
            </a:r>
          </a:p>
          <a:p>
            <a:pPr marL="0" indent="0" algn="ctr" defTabSz="868680">
              <a:spcBef>
                <a:spcPts val="900"/>
              </a:spcBef>
              <a:buSzTx/>
              <a:buNone/>
              <a:defRPr b="1" sz="20900">
                <a:solidFill>
                  <a:srgbClr val="FF0000"/>
                </a:solidFill>
                <a:effectLst>
                  <a:outerShdw sx="100000" sy="100000" kx="0" ky="0" algn="b" rotWithShape="0" blurRad="36195" dist="36195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Shape 68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Определение победителей</a:t>
            </a:r>
          </a:p>
        </p:txBody>
      </p:sp>
      <p:sp>
        <p:nvSpPr>
          <p:cNvPr id="690" name="Shape 690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Рассмотрение заявок, определение участников конкурса, оценка проектов и подведение итогов конкурса относится к компетенции конкурсной комиссии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Конкурсная комиссия состоит не менее чем из девяти человек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Конкурсная комиссия формируется Организацией из членов Общественной палаты Российской Федерации, наиболее авторитетных специалистов в соответствующей сфере, а также представителей органов власти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Составы конкурсных комиссий публикуются на сайте конкурса в разделах грантооператоров</a:t>
            </a:r>
          </a:p>
        </p:txBody>
      </p:sp>
      <p:sp>
        <p:nvSpPr>
          <p:cNvPr id="691" name="Shape 691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92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hape 69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Определение победителей</a:t>
            </a:r>
          </a:p>
        </p:txBody>
      </p:sp>
      <p:sp>
        <p:nvSpPr>
          <p:cNvPr id="697" name="Shape 697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Проекты оцениваются конкурсной комиссией с учетом заключений независимых экспертов, исходя из критериев для определения победителей конкурса, указанных в Положении о конкурсе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При определении победителей конкурсная комиссия вправе сократить запрашиваемую претендентом сумму гранта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Выигравшими конкурс признаются претенденты, которые предложили наиболее социально значимые и детально проработанные проекты по направлениям конкурса и чьи проекты наиболее полно отвечают критериям, установленным Положением о конкурсе</a:t>
            </a:r>
          </a:p>
        </p:txBody>
      </p:sp>
      <p:sp>
        <p:nvSpPr>
          <p:cNvPr id="698" name="Shape 698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99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2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03" name="Shape 703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 defTabSz="905255">
              <a:defRPr sz="4356">
                <a:solidFill>
                  <a:srgbClr val="FFFFFF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Критерии для определения победителей </a:t>
            </a:r>
          </a:p>
        </p:txBody>
      </p:sp>
      <p:sp>
        <p:nvSpPr>
          <p:cNvPr id="704" name="Shape 704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b="1" sz="1900">
                <a:solidFill>
                  <a:srgbClr val="FFFFFF"/>
                </a:solidFill>
              </a:defRPr>
            </a:pPr>
            <a:r>
              <a:t>соответствие проекта целям и условиям конкурса</a:t>
            </a:r>
          </a:p>
          <a:p>
            <a:pPr>
              <a:lnSpc>
                <a:spcPct val="72000"/>
              </a:lnSpc>
              <a:defRPr b="1" sz="1900">
                <a:solidFill>
                  <a:srgbClr val="FFFFFF"/>
                </a:solidFill>
              </a:defRPr>
            </a:pPr>
            <a:r>
              <a:t>актуальность и социальная значимость проекта</a:t>
            </a:r>
          </a:p>
          <a:p>
            <a:pPr>
              <a:lnSpc>
                <a:spcPct val="72000"/>
              </a:lnSpc>
              <a:defRPr b="1" sz="1900">
                <a:solidFill>
                  <a:srgbClr val="FFFFFF"/>
                </a:solidFill>
              </a:defRPr>
            </a:pPr>
            <a:r>
              <a:t>детальная проработанность проекта, в т.ч. соответствие мероприятий проекта его целям и задачам, оптимальность механизмов его реализации</a:t>
            </a:r>
          </a:p>
          <a:p>
            <a:pPr>
              <a:lnSpc>
                <a:spcPct val="72000"/>
              </a:lnSpc>
              <a:defRPr b="1" sz="1900">
                <a:solidFill>
                  <a:srgbClr val="FFFFFF"/>
                </a:solidFill>
              </a:defRPr>
            </a:pPr>
            <a:r>
              <a:t>конкретность, значимость и достижимость результатов проекта</a:t>
            </a:r>
          </a:p>
          <a:p>
            <a:pPr>
              <a:lnSpc>
                <a:spcPct val="72000"/>
              </a:lnSpc>
              <a:defRPr b="1" sz="1900">
                <a:solidFill>
                  <a:srgbClr val="FFFFFF"/>
                </a:solidFill>
              </a:defRPr>
            </a:pPr>
            <a:r>
              <a:t>реалистичность и обоснованность представленного бюджета проекта (в т.ч.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</a:t>
            </a:r>
          </a:p>
          <a:p>
            <a:pPr>
              <a:lnSpc>
                <a:spcPct val="72000"/>
              </a:lnSpc>
              <a:defRPr b="1" sz="1900">
                <a:solidFill>
                  <a:srgbClr val="FFFFFF"/>
                </a:solidFill>
              </a:defRPr>
            </a:pPr>
            <a:r>
              <a:t>наличие у заявителя опыта реализации аналогичных проектов (по направлению и масштабу)</a:t>
            </a:r>
          </a:p>
          <a:p>
            <a:pPr>
              <a:lnSpc>
                <a:spcPct val="72000"/>
              </a:lnSpc>
              <a:defRPr b="1" sz="1900">
                <a:solidFill>
                  <a:srgbClr val="FFFFFF"/>
                </a:solidFill>
              </a:defRPr>
            </a:pPr>
            <a:r>
              <a:t>наличие квалифицированных специалистов, которых планируется задействовать в реализации проекта</a:t>
            </a:r>
          </a:p>
          <a:p>
            <a:pPr>
              <a:lnSpc>
                <a:spcPct val="72000"/>
              </a:lnSpc>
              <a:defRPr b="1" sz="1900">
                <a:solidFill>
                  <a:srgbClr val="FFFFFF"/>
                </a:solidFill>
              </a:defRPr>
            </a:pPr>
            <a:r>
              <a:t>наличие дополнительных источников финансирования</a:t>
            </a:r>
          </a:p>
          <a:p>
            <a:pPr>
              <a:lnSpc>
                <a:spcPct val="72000"/>
              </a:lnSpc>
              <a:defRPr b="1" sz="1900">
                <a:solidFill>
                  <a:srgbClr val="FFFFFF"/>
                </a:solidFill>
              </a:defRPr>
            </a:pPr>
            <a:r>
              <a:t>территориальный охват проекта</a:t>
            </a:r>
          </a:p>
          <a:p>
            <a:pPr>
              <a:lnSpc>
                <a:spcPct val="72000"/>
              </a:lnSpc>
              <a:defRPr b="1" sz="1900">
                <a:solidFill>
                  <a:srgbClr val="FFFFFF"/>
                </a:solidFill>
              </a:defRPr>
            </a:pPr>
            <a:r>
              <a:t>наличие механизмов обеспечения устойчивости и развития результатов проекта</a:t>
            </a:r>
          </a:p>
        </p:txBody>
      </p:sp>
      <p:sp>
        <p:nvSpPr>
          <p:cNvPr id="705" name="Shape 705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06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Грантооператоры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32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ПРИ ПОДГОТОВКЕ И ПОДАЧЕ ЗАЯВОК НА КОНКУРС ВЫБИРАЙТЕ ТОГО ГРАНТООПЕРАТОРА, ГРАНТОВЫЕ НАПРАВЛЕНИЯ КОТОРОГО НАИБОЛЕЕ ПОЛНО СООТВЕТСТВУЮТ ВАШЕМУ ПРОЕКТУ</a:t>
            </a:r>
          </a:p>
        </p:txBody>
      </p:sp>
      <p:pic>
        <p:nvPicPr>
          <p:cNvPr id="234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Shape 71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Итоги конкурса</a:t>
            </a:r>
          </a:p>
        </p:txBody>
      </p:sp>
      <p:sp>
        <p:nvSpPr>
          <p:cNvPr id="711" name="Shape 711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12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Shape 713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FFFFFF"/>
                </a:solidFill>
              </a:defRPr>
            </a:pPr>
            <a:r>
              <a:t>Итоги конкурса подводятся в городе Москве конкурсной комиссией и размещаются на портале грантов </a:t>
            </a:r>
            <a:r>
              <a:rPr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grants.oprf.r</a:t>
            </a:r>
            <a:r>
              <a:rPr>
                <a:solidFill>
                  <a:srgbClr val="FFD966"/>
                </a:solidFill>
              </a:rPr>
              <a:t>u</a:t>
            </a:r>
            <a:r>
              <a:t> на сайте конкурса</a:t>
            </a:r>
          </a:p>
        </p:txBody>
      </p:sp>
      <p:pic>
        <p:nvPicPr>
          <p:cNvPr id="714" name="image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172" y="2714986"/>
            <a:ext cx="6971270" cy="3921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18" name="Shape 71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719" name="Shape 719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Грантооператор не позднее трёх рабочих дней после оформления протокола об итогах Конкурса извещает победителя конкурса о принятом в отношении него конкурсной комиссией решении путем вручения ему под расписку соответствующего уведомления либо путем направления такого уведомления по почте (заказным письмом) и (или) </a:t>
            </a:r>
            <a:r>
              <a:rPr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по адресу электронной почты</a:t>
            </a:r>
          </a:p>
        </p:txBody>
      </p:sp>
      <p:sp>
        <p:nvSpPr>
          <p:cNvPr id="720" name="Shape 720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21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age46.png" descr="http://zlatschool34.ru/wp-content/uploads/2015/01/%D0%9A%D0%BE%D0%BD%D1%82%D0%B0%D0%BA%D1%82%D1%8B-%D1%88%D0%BA%D0%BE%D0%BB%D1%8B-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32373" y="4184070"/>
            <a:ext cx="2121321" cy="2382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26" name="Shape 72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727" name="Shape 727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28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Shape 729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УКАЗЫВАЙТЕ В ЗАЯВКЕ РЕАЛЬНЫЕ АДРЕСА ОРГАНИЗАЦИИ, ПОСТОЯННО ПРОВЕРЯЕМЫЕ АДРЕСА ЭЛЕКТРОННОЙ ПОЧТЫ И АКТУАЛЬНЫЕ ТЕЛЕФОНЫ ОРГАНИЗАЦИИ И РУКОВОДИТЕЛЕЙ</a:t>
            </a:r>
          </a:p>
        </p:txBody>
      </p:sp>
      <p:pic>
        <p:nvPicPr>
          <p:cNvPr id="730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34" name="Shape 73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735" name="Shape 735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По итогам конкурса на основании протокола об итогах конкурса грантооператор в 45-дневный (календарный) срок со дня оформления протокола об итогах конкурса заключает с победителями конкурса договоры о предоставлении гранта</a:t>
            </a:r>
          </a:p>
        </p:txBody>
      </p:sp>
      <p:sp>
        <p:nvSpPr>
          <p:cNvPr id="736" name="Shape 736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37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8" name="image47.png" descr="http://migration-online.ru/templates/Default/images/news/21813398.2tf5wy09h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86025" y="3716049"/>
            <a:ext cx="2800351" cy="2333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42" name="Shape 74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743" name="Shape 743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44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Shape 745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ПРИЗНАНИЕ ОРГАНИЗАЦИИ ПОБЕДИТЕЛЕМ КОНКУРСА ВОВСЕ НЕ ОЗНАЧАЕТ АВТОМАТИЧЕСКОГО ПРЕДОСТАВЛЕНИЯ ЕЙ ГРАНТА</a:t>
            </a:r>
          </a:p>
        </p:txBody>
      </p:sp>
      <p:pic>
        <p:nvPicPr>
          <p:cNvPr id="746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Shape 75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751" name="Shape 751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 marL="210311" indent="-210311" defTabSz="841247">
              <a:spcBef>
                <a:spcPts val="900"/>
              </a:spcBef>
              <a:defRPr b="1" sz="1564">
                <a:solidFill>
                  <a:srgbClr val="FFFFFF"/>
                </a:solidFill>
              </a:defRPr>
            </a:pPr>
            <a:r>
              <a:t>Победители Конкурса для подписания договора о предоставлении гранта не позднее 20 (рабочих) дней со дня оформления протокола об итогах Конкурса, предоставляют Грантооператору:</a:t>
            </a:r>
          </a:p>
          <a:p>
            <a:pPr lvl="1" marL="630936" indent="-210311" defTabSz="841247">
              <a:spcBef>
                <a:spcPts val="400"/>
              </a:spcBef>
              <a:defRPr b="1" sz="1564">
                <a:solidFill>
                  <a:srgbClr val="FFFFFF"/>
                </a:solidFill>
              </a:defRPr>
            </a:pPr>
            <a:r>
              <a:t>оригинал, либо нотариально заверенную копию выписки из Единого государственного реестра юридических лиц, полученной не ранее даты подведения итогов соответствующего Конкурса, на бумажном носителе, содержащей собственноручную подпись должностного лица и гербовую печать налогового органа (выписки в электронной форме, подписанные усиленной квалификационной электронной подписью и выданная на основании Федерального закона Российской Федерации от 6 апреля 2011 г. № 63-ФЗ «Об электронной подписи», к рассмотрению не принимаются)</a:t>
            </a:r>
            <a:endParaRPr sz="2208"/>
          </a:p>
          <a:p>
            <a:pPr lvl="1" marL="630936" indent="-210311" defTabSz="841247">
              <a:spcBef>
                <a:spcPts val="400"/>
              </a:spcBef>
              <a:defRPr b="1" sz="1564">
                <a:solidFill>
                  <a:srgbClr val="FFFFFF"/>
                </a:solidFill>
              </a:defRPr>
            </a:pPr>
            <a:r>
              <a:t>копию устава, а также всех действующих изменений и дополнений к нему</a:t>
            </a:r>
            <a:endParaRPr sz="2208"/>
          </a:p>
          <a:p>
            <a:pPr lvl="1" marL="630936" indent="-210311" defTabSz="841247">
              <a:spcBef>
                <a:spcPts val="400"/>
              </a:spcBef>
              <a:defRPr b="1" sz="1564">
                <a:solidFill>
                  <a:srgbClr val="FFFFFF"/>
                </a:solidFill>
              </a:defRPr>
            </a:pPr>
            <a:r>
              <a:t>копии документов, подтверждающих полномочия лиц, подписывающих заявку (для руководителя ННО - копия решения (протокола) о назначении или об избрании физического лица на должность уполномоченным органом, в соответствии с которым такое физическое лицо обладает правом действовать от имени заявителя без доверенности; для лица, осуществляющего ведение бухгалтерского учета в ННО, - копия приказа о приеме на работу либо копия договора на оказание услуг по ведению бухгалтерского учета)</a:t>
            </a:r>
            <a:endParaRPr sz="2208"/>
          </a:p>
          <a:p>
            <a:pPr lvl="1" marL="630936" indent="-210311" defTabSz="841247">
              <a:spcBef>
                <a:spcPts val="400"/>
              </a:spcBef>
              <a:defRPr b="1" sz="1564">
                <a:solidFill>
                  <a:srgbClr val="FFFFFF"/>
                </a:solidFill>
              </a:defRPr>
            </a:pPr>
            <a:r>
              <a:t>оригинал справки из налогового органа об исполнении налогоплательщиком обязанности по уплате налогов сборов и налоговых санкций (код по КНД 1120101), по состоянию на дату не ранее подведения итогов Конкурса, и подтверждающей отсутствие у победителя Конкурса задолженности</a:t>
            </a:r>
            <a:endParaRPr sz="2208"/>
          </a:p>
          <a:p>
            <a:pPr lvl="1" marL="630936" indent="-210311" defTabSz="841247">
              <a:spcBef>
                <a:spcPts val="400"/>
              </a:spcBef>
              <a:defRPr b="1" sz="1564">
                <a:solidFill>
                  <a:srgbClr val="FFFFFF"/>
                </a:solidFill>
              </a:defRPr>
            </a:pPr>
            <a:r>
              <a:t>оригинал справки о действующих расчетных (текущих) рублевых счетах, открытых в учреждениях ПАО Сбербанк или Банк ВТБ (ПАО), выданной не ранее даты подведения итогов Конкурса учреждением, в котором открыт счет</a:t>
            </a:r>
          </a:p>
        </p:txBody>
      </p:sp>
      <p:sp>
        <p:nvSpPr>
          <p:cNvPr id="752" name="Shape 752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53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Shape 757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758" name="Shape 758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59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760" name="Shape 760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Победители конкурса также должны скорректировать свои календарные сметы в соответствии с выделенными им суммами гранта, рекомендациями конкурсной комиссии, а также требованиями грантооператора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Скорректированные календарные планы и сметы должны быть в обязательном порядке согласованы с грантооператором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После получения всех документов и проверки их соответствия формальным требованиям, а также согласования календарных планов и смет, грантооператор направляет на подписание победителю конкурса договор о предоставлении гранта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Внесение каких-либо правок в текст договора не допускается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64" name="Shape 76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765" name="Shape 765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66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Shape 767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В случае не заключения в установленные сроки договора о предоставлении гранта по вине ННО-победителя конкурса, решением конкурсной комиссии она исключается из числа победителей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Высвободившиеся при этом средства по решению конкурсной комиссии либо перераспределяются среди ННО-победителей конкурса, либо конкурсная комиссия принимает решение о расширении числа победителей конкурса из числа участников конкурса, чьи проекты были рекомендованы экспертами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Высвободившиеся средства также могут быть возвращены в бюджет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71" name="Shape 771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Контроль и отчетность</a:t>
            </a:r>
          </a:p>
        </p:txBody>
      </p:sp>
      <p:sp>
        <p:nvSpPr>
          <p:cNvPr id="772" name="Shape 772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Грантооператор контролирует реализацию проекта, экономность, рациональность и целевой характер расходования средств гранта, проводит проверку первичных документов, представленных грантополучателем, в случае необходимости осуществляет выездную проверку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Грантооператор запрашивает у грантополучателей финансовые и иные документы, касающиеся реализации проектов, утверждает отчеты о ходе реализации проектов и расходовании грантов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Грантооператор утверждает требования, предъявляемые к отчетности грантополучателя и обязательные к соблюдению грантополучателем</a:t>
            </a:r>
          </a:p>
        </p:txBody>
      </p:sp>
      <p:sp>
        <p:nvSpPr>
          <p:cNvPr id="773" name="Shape 773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74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Shape 77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Расходы по проекту</a:t>
            </a:r>
          </a:p>
        </p:txBody>
      </p:sp>
      <p:sp>
        <p:nvSpPr>
          <p:cNvPr id="779" name="Shape 779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80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Shape 781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ЛЮБЫЕ РАСХОДЫ, ПРОИЗВЕДЕННЫЕ ДО ДАТЫ ПОДПИСАНИЯ ДОГОВОРА, СЧИТАЮТСЯ НЕЦЕЛЕВЫМИ И НЕ ПОДЛЕЖАТ КОМПЕНСАЦИИ ЗА СЧЕТ ГРАНТОВЫХ СРЕДСТВ</a:t>
            </a:r>
          </a:p>
        </p:txBody>
      </p:sp>
      <p:pic>
        <p:nvPicPr>
          <p:cNvPr id="782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8" cy="215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Грантооператоры</a:t>
            </a:r>
          </a:p>
        </p:txBody>
      </p:sp>
      <p:sp>
        <p:nvSpPr>
          <p:cNvPr id="239" name="Shape 239"/>
          <p:cNvSpPr/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40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Условия конкурса не запрещают подавать заявки от одной организации нескольким операторам </a:t>
            </a:r>
            <a:endParaRPr sz="2400"/>
          </a:p>
          <a:p>
            <a:pPr>
              <a:defRPr b="1">
                <a:solidFill>
                  <a:srgbClr val="FFFFFF"/>
                </a:solidFill>
              </a:defRPr>
            </a:pPr>
            <a:r>
              <a:t>Условия конкурса не запрещают подавать несколько заявок от одной организации одному оператору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 marL="0" indent="0" algn="ctr"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РЕКОМЕНДУЕМ СОСРЕДОТОЧИТЬСЯ НА ОДНОМ ПРОЕКТЕ, ТЩАТЕЛЬНО ЕГО ПРОРАБОТАТЬ И ПОДАТЬ НАИБОЛЕЕ СООТВЕТСТВУЮЩЕМУ ОПЕРАТОРУ НА НАИБОЛЕЕ СООТВЕТСТВУЮЩЕЕ НАПРАВЛЕНИЕ</a:t>
            </a:r>
          </a:p>
        </p:txBody>
      </p:sp>
      <p:pic>
        <p:nvPicPr>
          <p:cNvPr id="242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4591" y="3477490"/>
            <a:ext cx="1315810" cy="1181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Shape 78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Контроль и отчетность</a:t>
            </a:r>
          </a:p>
        </p:txBody>
      </p:sp>
      <p:sp>
        <p:nvSpPr>
          <p:cNvPr id="787" name="Shape 787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В договоре о предоставлении гранта может быть предусмотрено, что грант на реализацию проекта перечисляется частями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Грантопооператор при перечислении гранта на реализацию проекта по частям, каждый последующий платеж перечисляет грантополучателю после представления им отчета о ходе реализации проекта и расходовании ранее полученных денежных средств с приложением копий подтверждающих документов, и только после принятия и утверждения этих отчётов грантооператором</a:t>
            </a:r>
          </a:p>
        </p:txBody>
      </p:sp>
      <p:sp>
        <p:nvSpPr>
          <p:cNvPr id="788" name="Shape 788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89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Shape 793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Расходы по проекту</a:t>
            </a:r>
          </a:p>
        </p:txBody>
      </p:sp>
      <p:sp>
        <p:nvSpPr>
          <p:cNvPr id="794" name="Shape 794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95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796" name="Shape 796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ЛЮБЫЕ ИЗМЕНЕНИЯ СМЕТЫ ИЛИ КАЛЕНДАРНОГО ПЛАНА, ПРОИЗВЕДЕННЫЕ БЕЗ ПРЕДВАРИТЕЛЬНОГО ПИСЬМЕННОГО СОГЛАСОВАНИЯ С ГРАНТООПЕРАТОРОМ, СЧИТАЮТСЯ НЕЦЕЛЕВЫМИ И НЕ ПОДЛЕЖАТ КОМПЕНСАЦИИ ЗА СЧЕТ ГРАНТОВЫХ СРЕДСТВ</a:t>
            </a:r>
          </a:p>
        </p:txBody>
      </p:sp>
      <p:pic>
        <p:nvPicPr>
          <p:cNvPr id="797" name="image19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96058" y="5140040"/>
            <a:ext cx="1578032" cy="141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801" name="Shape 801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А почему мы не победили?</a:t>
            </a:r>
          </a:p>
        </p:txBody>
      </p:sp>
      <p:sp>
        <p:nvSpPr>
          <p:cNvPr id="802" name="Shape 802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03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804" name="Shape 804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b="1" sz="1860">
                <a:solidFill>
                  <a:srgbClr val="FFFFFF"/>
                </a:solidFill>
              </a:defRPr>
            </a:pPr>
            <a:r>
              <a:t>Критерии для определения победителей конкурса:</a:t>
            </a:r>
          </a:p>
          <a:p>
            <a:pPr lvl="1" marL="637794" indent="-212597" defTabSz="850391">
              <a:spcBef>
                <a:spcPts val="400"/>
              </a:spcBef>
              <a:defRPr b="1" sz="1860">
                <a:solidFill>
                  <a:srgbClr val="FFFFFF"/>
                </a:solidFill>
              </a:defRPr>
            </a:pPr>
            <a:r>
              <a:t>соответствие проекта целям и условиям конкурса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b="1" sz="1860">
                <a:solidFill>
                  <a:srgbClr val="FFFFFF"/>
                </a:solidFill>
              </a:defRPr>
            </a:pPr>
            <a:r>
              <a:t>актуальность и социальная значимость проекта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b="1" sz="1860">
                <a:solidFill>
                  <a:srgbClr val="FFFFFF"/>
                </a:solidFill>
              </a:defRPr>
            </a:pPr>
            <a:r>
              <a:t>детальная проработанность проекта, в т.ч. соответствие мероприятий проекта его целям и задачам, оптимальность механизмов его реализации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b="1" sz="1860">
                <a:solidFill>
                  <a:srgbClr val="FFFFFF"/>
                </a:solidFill>
              </a:defRPr>
            </a:pPr>
            <a:r>
              <a:t>конкретность, значимость и достижимость результатов проекта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b="1" sz="1860">
                <a:solidFill>
                  <a:srgbClr val="FFFFFF"/>
                </a:solidFill>
              </a:defRPr>
            </a:pPr>
            <a:r>
              <a:t>реалистичность и обоснованность представленного бюджета проекта (в т.ч.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b="1" sz="1860">
                <a:solidFill>
                  <a:srgbClr val="FFFFFF"/>
                </a:solidFill>
              </a:defRPr>
            </a:pPr>
            <a:r>
              <a:t>наличие у заявителя опыта реализации аналогичных проектов (по направлению и масштабу)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b="1" sz="1860">
                <a:solidFill>
                  <a:srgbClr val="FFFFFF"/>
                </a:solidFill>
              </a:defRPr>
            </a:pPr>
            <a:r>
              <a:t>наличие квалифицированных специалистов, которых планируется задействовать в реализации проекта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b="1" sz="1860">
                <a:solidFill>
                  <a:srgbClr val="FFFFFF"/>
                </a:solidFill>
              </a:defRPr>
            </a:pPr>
            <a:r>
              <a:t>наличие дополнительных источников финансирования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b="1" sz="1860">
                <a:solidFill>
                  <a:srgbClr val="FFFFFF"/>
                </a:solidFill>
              </a:defRPr>
            </a:pPr>
            <a:r>
              <a:t>территориальный охват проекта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b="1" sz="1860">
                <a:solidFill>
                  <a:srgbClr val="FFFFFF"/>
                </a:solidFill>
              </a:defRPr>
            </a:pPr>
            <a:r>
              <a:t>наличие механизмов обеспечения устойчивости и развития результатов проекта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808" name="Shape 80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Ошибки при подготовке проекта</a:t>
            </a:r>
          </a:p>
        </p:txBody>
      </p:sp>
      <p:sp>
        <p:nvSpPr>
          <p:cNvPr id="809" name="Shape 809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Недостаточно проработанный проект: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Недостаточно четкое обоснование социальной значимости проекта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Несоответствие или противоречия между обоснованием, целями и задачами, календарным планом и ожидаемыми результатами проекта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Невозможность решения обозначенных целей и задач с помощью мероприятий, указанных в календарном плане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Отсутствие четких качественных и / или количественных показателей результатов реализации проекта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Завышенная смета расходов на проект</a:t>
            </a:r>
          </a:p>
        </p:txBody>
      </p:sp>
      <p:sp>
        <p:nvSpPr>
          <p:cNvPr id="810" name="Shape 810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11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Shape 815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Ошибки при подготовке проекта</a:t>
            </a:r>
          </a:p>
        </p:txBody>
      </p:sp>
      <p:sp>
        <p:nvSpPr>
          <p:cNvPr id="816" name="Shape 816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Несоответствие имеющегося опыта масштабам подаваемого на конкурс проекта: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Организация имеет мало опыта реализации проектов, либо имеет опыт реализации только небольших проектов, однако запрашивает грант на масштабный проект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Небольшая организация запрашивает грант на масштабный проект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Организация не имеет опыта реализации проектов в той сфере, на которую запрашивает грант </a:t>
            </a:r>
          </a:p>
        </p:txBody>
      </p:sp>
      <p:sp>
        <p:nvSpPr>
          <p:cNvPr id="817" name="Shape 817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18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2145" y="0"/>
            <a:ext cx="610985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Shape 822"/>
          <p:cNvSpPr/>
          <p:nvPr>
            <p:ph type="title"/>
          </p:nvPr>
        </p:nvSpPr>
        <p:spPr>
          <a:xfrm>
            <a:off x="323848" y="2927298"/>
            <a:ext cx="5467353" cy="1022351"/>
          </a:xfrm>
          <a:prstGeom prst="rect">
            <a:avLst/>
          </a:prstGeom>
        </p:spPr>
        <p:txBody>
          <a:bodyPr/>
          <a:lstStyle>
            <a:lvl1pPr marL="212597" indent="-212597" algn="ctr" defTabSz="850391">
              <a:spcBef>
                <a:spcPts val="900"/>
              </a:spcBef>
              <a:defRPr sz="3348">
                <a:solidFill>
                  <a:srgbClr val="FFFFFF"/>
                </a:solidFill>
              </a:defRPr>
            </a:lvl1pPr>
          </a:lstStyle>
          <a:p>
            <a:pPr/>
            <a:r>
              <a:t>СПАСИБО ЗА ВНИМАНИЕ!</a:t>
            </a:r>
          </a:p>
        </p:txBody>
      </p:sp>
      <p:sp>
        <p:nvSpPr>
          <p:cNvPr id="823" name="Shape 823"/>
          <p:cNvSpPr/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24" name="Shape 824"/>
          <p:cNvSpPr/>
          <p:nvPr/>
        </p:nvSpPr>
        <p:spPr>
          <a:xfrm>
            <a:off x="6386945" y="4114800"/>
            <a:ext cx="5458692" cy="2118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2200">
                <a:solidFill>
                  <a:srgbClr val="FFFFFF"/>
                </a:solidFill>
              </a:defRPr>
            </a:pPr>
            <a:r>
              <a:t>ДИРЕКЦИЯ ГРАНТОВЫХ ПРОГРАММ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b="1" sz="2200">
                <a:solidFill>
                  <a:srgbClr val="FFFFFF"/>
                </a:solidFill>
              </a:defRPr>
            </a:pPr>
            <a:r>
              <a:t>СОЮЗА ЖЕНЩИН РОССИИ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b="1" sz="2200">
                <a:solidFill>
                  <a:srgbClr val="FFFFFF"/>
                </a:solidFill>
              </a:defRPr>
            </a:pPr>
          </a:p>
          <a:p>
            <a:pPr algn="ctr">
              <a:lnSpc>
                <a:spcPct val="90000"/>
              </a:lnSpc>
              <a:spcBef>
                <a:spcPts val="1000"/>
              </a:spcBef>
              <a:defRPr b="1" sz="2200">
                <a:solidFill>
                  <a:srgbClr val="FFFFFF"/>
                </a:solidFill>
              </a:defRPr>
            </a:pPr>
            <a:r>
              <a:t>Ульяновск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b="1" sz="2200">
                <a:solidFill>
                  <a:srgbClr val="FFFFFF"/>
                </a:solidFill>
              </a:defRPr>
            </a:pPr>
            <a:r>
              <a:t>  </a:t>
            </a:r>
            <a:r>
              <a:t>2016 г. </a:t>
            </a:r>
          </a:p>
        </p:txBody>
      </p:sp>
      <p:pic>
        <p:nvPicPr>
          <p:cNvPr id="825" name="image48.jpeg" descr="https://grants.oprf.ru/files/content/12651/logo_wuor%5b1%5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26729" y="447057"/>
            <a:ext cx="3220687" cy="3220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/>
          <p:nvPr/>
        </p:nvSpPr>
        <p:spPr>
          <a:xfrm>
            <a:off x="0" y="0"/>
            <a:ext cx="12192000" cy="4867275"/>
          </a:xfrm>
          <a:prstGeom prst="rect">
            <a:avLst/>
          </a:prstGeom>
          <a:solidFill>
            <a:srgbClr val="1F4E79"/>
          </a:solidFill>
          <a:ln w="12700">
            <a:solidFill>
              <a:srgbClr val="E7E6E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8" name="Shape 828"/>
          <p:cNvSpPr/>
          <p:nvPr>
            <p:ph type="ctrTitle"/>
          </p:nvPr>
        </p:nvSpPr>
        <p:spPr>
          <a:xfrm>
            <a:off x="334962" y="2193925"/>
            <a:ext cx="11522078" cy="2387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ПРЕЗИДЕНТСКИЕ ГРАНТЫ ДЛЯ ННО</a:t>
            </a:r>
          </a:p>
        </p:txBody>
      </p:sp>
      <p:sp>
        <p:nvSpPr>
          <p:cNvPr id="829" name="Shape 829"/>
          <p:cNvSpPr/>
          <p:nvPr>
            <p:ph type="subTitle" sz="half" idx="1"/>
          </p:nvPr>
        </p:nvSpPr>
        <p:spPr>
          <a:xfrm>
            <a:off x="334962" y="5046662"/>
            <a:ext cx="11522078" cy="1655762"/>
          </a:xfrm>
          <a:prstGeom prst="rect">
            <a:avLst/>
          </a:prstGeom>
        </p:spPr>
        <p:txBody>
          <a:bodyPr anchor="ctr"/>
          <a:lstStyle/>
          <a:p>
            <a:pPr algn="l">
              <a:defRPr b="1" sz="2800">
                <a:solidFill>
                  <a:srgbClr val="1F4E7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ПОСТОЛАКИН ПАВЕЛ ЮРЬЕВИЧ</a:t>
            </a:r>
          </a:p>
          <a:p>
            <a:pPr algn="l">
              <a:defRPr b="1" sz="2800">
                <a:solidFill>
                  <a:srgbClr val="1F4E7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Директор грантовых программ Союза женщин России</a:t>
            </a:r>
          </a:p>
        </p:txBody>
      </p:sp>
      <p:sp>
        <p:nvSpPr>
          <p:cNvPr id="830" name="Shape 830"/>
          <p:cNvSpPr/>
          <p:nvPr/>
        </p:nvSpPr>
        <p:spPr>
          <a:xfrm>
            <a:off x="334963" y="403224"/>
            <a:ext cx="2171702" cy="2398716"/>
          </a:xfrm>
          <a:prstGeom prst="rect">
            <a:avLst/>
          </a:prstGeom>
          <a:solidFill>
            <a:srgbClr val="FFFFFF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31" name="image1.png" descr="Рисунок Государственного герба Российской Федерации в многоцветном вариант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412" y="712787"/>
            <a:ext cx="1573213" cy="1887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Кто может участвовать в конкурсе</a:t>
            </a:r>
          </a:p>
        </p:txBody>
      </p:sp>
      <p:sp>
        <p:nvSpPr>
          <p:cNvPr id="247" name="Shape 247"/>
          <p:cNvSpPr/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48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>
            <p:ph type="body" idx="1"/>
          </p:nvPr>
        </p:nvSpPr>
        <p:spPr>
          <a:xfrm>
            <a:off x="324464" y="1622322"/>
            <a:ext cx="11533239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Принять участие в конкурсе могут только некоммерческие неправительственные организации, зарегистрированные в установленном порядке на территории Российской Федерации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Некоммерческая неправительственная организация (ННО) </a:t>
            </a:r>
            <a:r>
              <a:rPr>
                <a:solidFill>
                  <a:srgbClr val="FFFFFF"/>
                </a:solidFill>
              </a:rPr>
              <a:t>– это организация, не имеющая извлечение прибыли в качестве основной цели своей деятельности и не распределяющая полученную прибыль между участниками (учредителями), созданная на территории РФ в соответствии с законами РФ, участниками (учредителями) которой не являются государственные и муниципальные органы власти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Требования к участникам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b="1" sz="2660">
                <a:solidFill>
                  <a:srgbClr val="FFFFFF"/>
                </a:solidFill>
              </a:defRPr>
            </a:pPr>
            <a:r>
              <a:t>Срок государственной регистрации ННО в качестве юридического лица к дате окончания приема заявок на соответствующий Конкурс должен быть не менее одного календарного года </a:t>
            </a:r>
            <a:r>
              <a:rPr>
                <a:solidFill>
                  <a:srgbClr val="FFD966"/>
                </a:solidFill>
              </a:rPr>
              <a:t>– выписка из ЕГРЮЛ</a:t>
            </a:r>
            <a:endParaRPr>
              <a:solidFill>
                <a:srgbClr val="FFD966"/>
              </a:solidFill>
            </a:endParaRPr>
          </a:p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b="1" sz="2660">
                <a:solidFill>
                  <a:srgbClr val="FFFFFF"/>
                </a:solidFill>
              </a:defRPr>
            </a:pPr>
            <a:r>
              <a:t>ННО не должна находиться в процессе ликвидации или реорганизации, и ее деятельность не должна быть приостановлена действующим решением уполномоченного органа (органа юстиции, прокуратуры, суда и др.) </a:t>
            </a:r>
            <a:r>
              <a:rPr>
                <a:solidFill>
                  <a:srgbClr val="FFD966"/>
                </a:solidFill>
              </a:rPr>
              <a:t>– письмо-уведомление на бланке организации за подписью руководителя (шаблон письма-уведомления размещен на сайте конкурса в разделе «Конкурсная документация» у каждого из грантооператоров)</a:t>
            </a:r>
          </a:p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b="1" sz="2660">
                <a:solidFill>
                  <a:srgbClr val="FFFFFF"/>
                </a:solidFill>
              </a:defRPr>
            </a:pPr>
            <a:r>
              <a:t>ННО должна осуществлять социально значимую деятельность по направлениям объявленного Конкурса </a:t>
            </a:r>
            <a:r>
              <a:rPr>
                <a:solidFill>
                  <a:srgbClr val="FFD966"/>
                </a:solidFill>
              </a:rPr>
              <a:t>– соответствующие пункты в заявке (пункт 12 приложения 2)</a:t>
            </a:r>
          </a:p>
        </p:txBody>
      </p:sp>
      <p:sp>
        <p:nvSpPr>
          <p:cNvPr id="255" name="Shape 255"/>
          <p:cNvSpPr/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56" name="image1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3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