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307" r:id="rId3"/>
    <p:sldId id="293" r:id="rId4"/>
    <p:sldId id="258" r:id="rId5"/>
    <p:sldId id="257" r:id="rId6"/>
    <p:sldId id="262" r:id="rId7"/>
    <p:sldId id="308" r:id="rId8"/>
    <p:sldId id="302" r:id="rId9"/>
    <p:sldId id="266" r:id="rId10"/>
    <p:sldId id="309" r:id="rId11"/>
    <p:sldId id="303" r:id="rId12"/>
    <p:sldId id="305" r:id="rId13"/>
    <p:sldId id="289" r:id="rId14"/>
    <p:sldId id="304" r:id="rId15"/>
    <p:sldId id="310" r:id="rId16"/>
    <p:sldId id="306" r:id="rId17"/>
    <p:sldId id="300" r:id="rId18"/>
  </p:sldIdLst>
  <p:sldSz cx="9144000" cy="6858000" type="screen4x3"/>
  <p:notesSz cx="6667500" cy="99044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5A1A1F"/>
    <a:srgbClr val="E9ECC8"/>
    <a:srgbClr val="FDF7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51" autoAdjust="0"/>
    <p:restoredTop sz="87057" autoAdjust="0"/>
  </p:normalViewPr>
  <p:slideViewPr>
    <p:cSldViewPr>
      <p:cViewPr varScale="1">
        <p:scale>
          <a:sx n="76" d="100"/>
          <a:sy n="76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Лист1!$B$5</c:f>
              <c:strCache>
                <c:ptCount val="1"/>
                <c:pt idx="0">
                  <c:v>Моложе трудоспособного</c:v>
                </c:pt>
              </c:strCache>
            </c:strRef>
          </c:tx>
          <c:cat>
            <c:numRef>
              <c:f>Лист1!$C$3:$M$3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Лист1!$C$5:$M$5</c:f>
              <c:numCache>
                <c:formatCode>General</c:formatCode>
                <c:ptCount val="11"/>
                <c:pt idx="0">
                  <c:v>187.4</c:v>
                </c:pt>
                <c:pt idx="1">
                  <c:v>185.5</c:v>
                </c:pt>
                <c:pt idx="2">
                  <c:v>186.6</c:v>
                </c:pt>
                <c:pt idx="3">
                  <c:v>191.4</c:v>
                </c:pt>
                <c:pt idx="4">
                  <c:v>192.5</c:v>
                </c:pt>
                <c:pt idx="5">
                  <c:v>195.3</c:v>
                </c:pt>
                <c:pt idx="6">
                  <c:v>198.1</c:v>
                </c:pt>
                <c:pt idx="7">
                  <c:v>199.8</c:v>
                </c:pt>
                <c:pt idx="8">
                  <c:v>201.5</c:v>
                </c:pt>
                <c:pt idx="9">
                  <c:v>201.6</c:v>
                </c:pt>
                <c:pt idx="10">
                  <c:v>201.2</c:v>
                </c:pt>
              </c:numCache>
            </c:numRef>
          </c:val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В трудоспособном</c:v>
                </c:pt>
              </c:strCache>
            </c:strRef>
          </c:tx>
          <c:cat>
            <c:numRef>
              <c:f>Лист1!$C$3:$M$3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Лист1!$C$6:$M$6</c:f>
              <c:numCache>
                <c:formatCode>General</c:formatCode>
                <c:ptCount val="11"/>
                <c:pt idx="0">
                  <c:v>807.1</c:v>
                </c:pt>
                <c:pt idx="1">
                  <c:v>792.5</c:v>
                </c:pt>
                <c:pt idx="2">
                  <c:v>777.5</c:v>
                </c:pt>
                <c:pt idx="3">
                  <c:v>754.8</c:v>
                </c:pt>
                <c:pt idx="4">
                  <c:v>744</c:v>
                </c:pt>
                <c:pt idx="5">
                  <c:v>724.3</c:v>
                </c:pt>
                <c:pt idx="6">
                  <c:v>705.3</c:v>
                </c:pt>
                <c:pt idx="7">
                  <c:v>687.5</c:v>
                </c:pt>
                <c:pt idx="8">
                  <c:v>669.9</c:v>
                </c:pt>
                <c:pt idx="9">
                  <c:v>654.29999999999995</c:v>
                </c:pt>
                <c:pt idx="10">
                  <c:v>639.79999999999995</c:v>
                </c:pt>
              </c:numCache>
            </c:numRef>
          </c:val>
        </c:ser>
        <c:ser>
          <c:idx val="2"/>
          <c:order val="2"/>
          <c:tx>
            <c:strRef>
              <c:f>Лист1!$B$7</c:f>
              <c:strCache>
                <c:ptCount val="1"/>
                <c:pt idx="0">
                  <c:v>Старше трудоспособного</c:v>
                </c:pt>
              </c:strCache>
            </c:strRef>
          </c:tx>
          <c:cat>
            <c:numRef>
              <c:f>Лист1!$C$3:$M$3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Лист1!$C$7:$M$7</c:f>
              <c:numCache>
                <c:formatCode>General</c:formatCode>
                <c:ptCount val="11"/>
                <c:pt idx="0">
                  <c:v>307.2</c:v>
                </c:pt>
                <c:pt idx="1">
                  <c:v>312.5</c:v>
                </c:pt>
                <c:pt idx="2">
                  <c:v>318</c:v>
                </c:pt>
                <c:pt idx="3">
                  <c:v>328.3</c:v>
                </c:pt>
                <c:pt idx="4">
                  <c:v>331.1</c:v>
                </c:pt>
                <c:pt idx="5">
                  <c:v>338.3</c:v>
                </c:pt>
                <c:pt idx="6">
                  <c:v>345.6</c:v>
                </c:pt>
                <c:pt idx="7">
                  <c:v>352.2</c:v>
                </c:pt>
                <c:pt idx="8">
                  <c:v>358.2</c:v>
                </c:pt>
                <c:pt idx="9">
                  <c:v>363.31</c:v>
                </c:pt>
                <c:pt idx="10">
                  <c:v>367.6</c:v>
                </c:pt>
              </c:numCache>
            </c:numRef>
          </c:val>
        </c:ser>
        <c:dLbls/>
        <c:marker val="1"/>
        <c:axId val="61143680"/>
        <c:axId val="62620032"/>
      </c:lineChart>
      <c:catAx>
        <c:axId val="61143680"/>
        <c:scaling>
          <c:orientation val="minMax"/>
        </c:scaling>
        <c:axPos val="b"/>
        <c:numFmt formatCode="General" sourceLinked="1"/>
        <c:tickLblPos val="nextTo"/>
        <c:crossAx val="62620032"/>
        <c:crosses val="autoZero"/>
        <c:auto val="1"/>
        <c:lblAlgn val="ctr"/>
        <c:lblOffset val="100"/>
      </c:catAx>
      <c:valAx>
        <c:axId val="62620032"/>
        <c:scaling>
          <c:orientation val="minMax"/>
        </c:scaling>
        <c:axPos val="l"/>
        <c:majorGridlines/>
        <c:numFmt formatCode="General" sourceLinked="1"/>
        <c:tickLblPos val="nextTo"/>
        <c:crossAx val="611436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8AD932-6274-4DF4-922D-DE856FDBB2AA}" type="datetimeFigureOut">
              <a:rPr lang="ru-RU" smtClean="0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B50A0-411C-4DEA-BD49-D6CB6DADA2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BB1C3-48D8-47AB-9C2A-8ED02E566412}" type="datetimeFigureOut">
              <a:rPr lang="ru-RU" smtClean="0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0DFBA-D6CA-4085-AA84-A55D320354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591E9B-0C67-415D-8CC8-096E028E6BF9}" type="datetimeFigureOut">
              <a:rPr lang="ru-RU" smtClean="0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E9277-8FA8-43B4-9B93-712124EEFE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278475-EEAD-4FAE-BBAC-9B32082E0BAC}" type="datetimeFigureOut">
              <a:rPr lang="ru-RU" smtClean="0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0D82E-ABAE-46EF-8B5F-4C22322DBE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4251B-70DE-4601-8EDA-4D18B141D712}" type="datetimeFigureOut">
              <a:rPr lang="ru-RU" smtClean="0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A91C5-164D-4733-89CD-90106B2BB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4251B-70DE-4601-8EDA-4D18B141D712}" type="datetimeFigureOut">
              <a:rPr lang="ru-RU" smtClean="0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A91C5-164D-4733-89CD-90106B2BB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E1AAA-6D6C-416B-934E-210A69BC2A17}" type="datetimeFigureOut">
              <a:rPr lang="ru-RU" smtClean="0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7CFB7-3BBD-4F20-ABE5-0A077AD594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A983E-47DC-48A8-A3C2-4E76A53976FF}" type="datetimeFigureOut">
              <a:rPr lang="ru-RU" smtClean="0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ED693-9B75-4798-A3EC-54BE4BA503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4251B-70DE-4601-8EDA-4D18B141D712}" type="datetimeFigureOut">
              <a:rPr lang="ru-RU" smtClean="0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A91C5-164D-4733-89CD-90106B2BB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4251B-70DE-4601-8EDA-4D18B141D712}" type="datetimeFigureOut">
              <a:rPr lang="ru-RU" smtClean="0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A91C5-164D-4733-89CD-90106B2BB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4251B-70DE-4601-8EDA-4D18B141D712}" type="datetimeFigureOut">
              <a:rPr lang="ru-RU" smtClean="0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A91C5-164D-4733-89CD-90106B2BB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4251B-70DE-4601-8EDA-4D18B141D712}" type="datetimeFigureOut">
              <a:rPr lang="ru-RU" smtClean="0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EA91C5-164D-4733-89CD-90106B2BB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Designe-121-1\обменник\Кадры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780928"/>
            <a:ext cx="7632848" cy="1897063"/>
          </a:xfrm>
          <a:effectLst/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</a:rPr>
              <a:t>Отчёт о работе за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</a:rPr>
              <a:t>2015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</a:rPr>
              <a:t>год по направлению: </a:t>
            </a:r>
          </a:p>
          <a:p>
            <a:pPr>
              <a:spcBef>
                <a:spcPts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</a:rPr>
              <a:t>«Развитие человеческого потенциала Ульяновской области»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-141288"/>
            <a:ext cx="9144000" cy="1050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anchor="ctr"/>
          <a:lstStyle/>
          <a:p>
            <a:pPr indent="895350" eaLnBrk="0" hangingPunct="0">
              <a:defRPr/>
            </a:pPr>
            <a:endParaRPr lang="ru-RU" sz="1800" b="1" dirty="0">
              <a:solidFill>
                <a:prstClr val="white"/>
              </a:solidFill>
            </a:endParaRPr>
          </a:p>
        </p:txBody>
      </p:sp>
      <p:pic>
        <p:nvPicPr>
          <p:cNvPr id="5" name="Picture 6" descr="\\Designe-121-1\обменник\Кадры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0446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115616" y="312770"/>
            <a:ext cx="79208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Оценка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удовлетворённости населения Ульяновской области оказываемыми услугами, влияющими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на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развитие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человеческого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потенциала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011854" cy="151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377950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3730" y="1616246"/>
            <a:ext cx="2376537" cy="165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20113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4619" y="3645023"/>
            <a:ext cx="20161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73198"/>
            <a:ext cx="2808312" cy="152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827584" y="5661248"/>
            <a:ext cx="79208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2000" b="1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5399638"/>
            <a:ext cx="5256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/>
                <a:ea typeface="Calibri"/>
              </a:rPr>
              <a:t>Координация </a:t>
            </a:r>
            <a:r>
              <a:rPr lang="ru-RU" sz="1400" b="1" dirty="0">
                <a:solidFill>
                  <a:schemeClr val="tx2"/>
                </a:solidFill>
                <a:latin typeface="Times New Roman"/>
                <a:ea typeface="Calibri"/>
              </a:rPr>
              <a:t>независимой оценки качества услуг в социальной </a:t>
            </a:r>
            <a:r>
              <a:rPr lang="ru-RU" sz="1400" b="1" dirty="0" smtClean="0">
                <a:solidFill>
                  <a:schemeClr val="tx2"/>
                </a:solidFill>
                <a:latin typeface="Times New Roman"/>
                <a:ea typeface="Calibri"/>
              </a:rPr>
              <a:t>сфере.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/>
              </a:rPr>
              <a:t>Мониторинг размещения сведений, </a:t>
            </a:r>
            <a:r>
              <a:rPr lang="ru-RU" sz="1400" b="1" dirty="0">
                <a:solidFill>
                  <a:schemeClr val="tx2"/>
                </a:solidFill>
                <a:latin typeface="Times New Roman"/>
              </a:rPr>
              <a:t>определённых приказом Минфина России от 22 июля 2015 г. № </a:t>
            </a:r>
            <a:r>
              <a:rPr lang="ru-RU" sz="1400" b="1" dirty="0" smtClean="0">
                <a:solidFill>
                  <a:schemeClr val="tx2"/>
                </a:solidFill>
                <a:latin typeface="Times New Roman"/>
              </a:rPr>
              <a:t>116н на </a:t>
            </a:r>
            <a:r>
              <a:rPr lang="ru-RU" sz="1400" b="1" dirty="0">
                <a:solidFill>
                  <a:schemeClr val="tx2"/>
                </a:solidFill>
                <a:latin typeface="Times New Roman"/>
              </a:rPr>
              <a:t>официальном сайте ГМУ bus.gov.ru.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2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-141289"/>
            <a:ext cx="9144000" cy="978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anchor="ctr"/>
          <a:lstStyle/>
          <a:p>
            <a:pPr indent="895350" eaLnBrk="0" hangingPunct="0">
              <a:defRPr/>
            </a:pP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\\Designe-121-1\обменник\Кадры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9361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57200" y="145508"/>
            <a:ext cx="8229600" cy="648072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Анализ индикативных показателей по развитию человеческого потенциала до 2020 года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7552983"/>
              </p:ext>
            </p:extLst>
          </p:nvPr>
        </p:nvGraphicFramePr>
        <p:xfrm>
          <a:off x="649746" y="980730"/>
          <a:ext cx="7704856" cy="3092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112568"/>
                <a:gridCol w="2160240"/>
              </a:tblGrid>
              <a:tr h="3436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блока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показателей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6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 граждан и система здравоохранения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6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массовый спорт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6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и здоровое питание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6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Инфраструктура жизнеобеспечения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6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и культура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6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6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жизни населения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644">
                <a:tc gridSpan="2"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Итого показателей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609600" y="515719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 итогам 2015 года: не достигнуты плановые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значения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 9 показателям из 50. </a:t>
            </a:r>
          </a:p>
          <a:p>
            <a:pPr algn="l" fontAlgn="auto">
              <a:spcAft>
                <a:spcPts val="0"/>
              </a:spcAft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	Наиболее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проблемными зонами в части развития человеческого потенциала являются: 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just" fontAlgn="auto">
              <a:spcAft>
                <a:spcPts val="0"/>
              </a:spcAft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•здоровье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граждан и система здравоохранения (высокая смертность от всех причин, диспансеризация взрослого населения);</a:t>
            </a:r>
          </a:p>
          <a:p>
            <a:pPr algn="just" fontAlgn="auto">
              <a:spcAft>
                <a:spcPts val="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•физическая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культура и спорт (доля граждан, систематически занимающихся физической культурой и спортом, и доля лиц с ограниченными возможностями здоровья и инвалидов, систематически занимающихся физической культурой и спортом);</a:t>
            </a:r>
          </a:p>
          <a:p>
            <a:pPr algn="just" fontAlgn="auto">
              <a:spcAft>
                <a:spcPts val="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•образование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(численность обучающихся по программам высшего образования);</a:t>
            </a:r>
          </a:p>
          <a:p>
            <a:pPr algn="just" fontAlgn="auto">
              <a:spcAft>
                <a:spcPts val="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•уровень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жизни населения (низкий уровень оплаты труда, инфляция, высокопроизводительные рабочие места).</a:t>
            </a:r>
          </a:p>
          <a:p>
            <a:pPr algn="just" fontAlgn="auto">
              <a:spcAft>
                <a:spcPts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-141288"/>
            <a:ext cx="9144000" cy="97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anchor="ctr"/>
          <a:lstStyle/>
          <a:p>
            <a:pPr indent="895350" eaLnBrk="0" hangingPunct="0">
              <a:defRPr/>
            </a:pPr>
            <a:endParaRPr lang="ru-RU" sz="1800" b="1" dirty="0">
              <a:solidFill>
                <a:prstClr val="white"/>
              </a:solidFill>
            </a:endParaRPr>
          </a:p>
        </p:txBody>
      </p:sp>
      <p:pic>
        <p:nvPicPr>
          <p:cNvPr id="9" name="Picture 6" descr="\\Designe-121-1\обменник\Кадры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-54709"/>
            <a:ext cx="1008112" cy="80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57200" y="154134"/>
            <a:ext cx="8229600" cy="648072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Проблемно – аналитические сессии в муниципальных образованиях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23528" y="90872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      За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2015 год Управлением по развитию человеческого потенциала проведён ряд проблемно-проектных сессий, охвативших 21 муниципальное образование: Барышский, Кузоватовский, Базарносызганский, Тереньгульский, Карсункий, Инзенский, Вешкаймский, Сурский, Николаевский, Радищевский, Новоспасский, Павловский, Старокулаткинский, Сенгилеевский, Майнский, Ульяновский, Цильнинский, Новомалыклинский, Мелекесский, Чердаклинский районы, г. Новоульяновск. </a:t>
            </a:r>
          </a:p>
        </p:txBody>
      </p:sp>
      <p:pic>
        <p:nvPicPr>
          <p:cNvPr id="4098" name="Picture 2" descr="\\It-26\обменник\Круглова\Фото - сессия\20150611_122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30468"/>
            <a:ext cx="2304256" cy="21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It-26\обменник\Круглова\Фото - сессия\20150528_1357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30468"/>
            <a:ext cx="2088232" cy="21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It-26\обменник\Круглова\Фото - сессия\20150528_140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26642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372200" y="4962654"/>
            <a:ext cx="2016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863D"/>
                </a:solidFill>
                <a:latin typeface="Times New Roman" pitchFamily="18" charset="0"/>
              </a:rPr>
              <a:t>Анализируем!</a:t>
            </a:r>
            <a:endParaRPr lang="ru-RU" sz="1800" b="1" dirty="0">
              <a:solidFill>
                <a:srgbClr val="00863D"/>
              </a:solidFill>
              <a:latin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67544" y="4962654"/>
            <a:ext cx="1944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863D"/>
                </a:solidFill>
                <a:latin typeface="Times New Roman" pitchFamily="18" charset="0"/>
              </a:rPr>
              <a:t>Ищем решения!</a:t>
            </a:r>
            <a:endParaRPr lang="ru-RU" sz="1800" b="1" dirty="0">
              <a:solidFill>
                <a:srgbClr val="00863D"/>
              </a:solidFill>
              <a:latin typeface="Times New Roman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563888" y="3350278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863D"/>
                </a:solidFill>
                <a:latin typeface="Times New Roman" pitchFamily="18" charset="0"/>
              </a:rPr>
              <a:t>ВМЕСТЕ!</a:t>
            </a:r>
            <a:endParaRPr lang="ru-RU" sz="1800" b="1" dirty="0">
              <a:solidFill>
                <a:srgbClr val="00863D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1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2420888"/>
            <a:ext cx="6000750" cy="628650"/>
          </a:xfr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716338"/>
            <a:ext cx="15843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716338"/>
            <a:ext cx="1585912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Line 8"/>
          <p:cNvSpPr>
            <a:spLocks noChangeShapeType="1"/>
          </p:cNvSpPr>
          <p:nvPr/>
        </p:nvSpPr>
        <p:spPr bwMode="auto">
          <a:xfrm>
            <a:off x="2339975" y="3429000"/>
            <a:ext cx="21590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2987675" y="33575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 flipH="1">
            <a:off x="3348038" y="3429000"/>
            <a:ext cx="287337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11"/>
          <p:cNvSpPr>
            <a:spLocks noChangeShapeType="1"/>
          </p:cNvSpPr>
          <p:nvPr/>
        </p:nvSpPr>
        <p:spPr bwMode="auto">
          <a:xfrm>
            <a:off x="4211638" y="3429000"/>
            <a:ext cx="21590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4"/>
          <p:cNvSpPr>
            <a:spLocks noChangeShapeType="1"/>
          </p:cNvSpPr>
          <p:nvPr/>
        </p:nvSpPr>
        <p:spPr bwMode="auto">
          <a:xfrm>
            <a:off x="4859338" y="33575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6"/>
          <p:cNvSpPr>
            <a:spLocks noChangeShapeType="1"/>
          </p:cNvSpPr>
          <p:nvPr/>
        </p:nvSpPr>
        <p:spPr bwMode="auto">
          <a:xfrm flipH="1">
            <a:off x="5292725" y="3429000"/>
            <a:ext cx="144463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7"/>
          <p:cNvSpPr>
            <a:spLocks noChangeShapeType="1"/>
          </p:cNvSpPr>
          <p:nvPr/>
        </p:nvSpPr>
        <p:spPr bwMode="auto">
          <a:xfrm>
            <a:off x="6156325" y="3429000"/>
            <a:ext cx="21590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8"/>
          <p:cNvSpPr>
            <a:spLocks noChangeShapeType="1"/>
          </p:cNvSpPr>
          <p:nvPr/>
        </p:nvSpPr>
        <p:spPr bwMode="auto">
          <a:xfrm>
            <a:off x="6804025" y="3357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9"/>
          <p:cNvSpPr>
            <a:spLocks noChangeShapeType="1"/>
          </p:cNvSpPr>
          <p:nvPr/>
        </p:nvSpPr>
        <p:spPr bwMode="auto">
          <a:xfrm flipH="1">
            <a:off x="7235825" y="3357563"/>
            <a:ext cx="1444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Rectangle 2"/>
          <p:cNvSpPr>
            <a:spLocks/>
          </p:cNvSpPr>
          <p:nvPr/>
        </p:nvSpPr>
        <p:spPr bwMode="auto">
          <a:xfrm>
            <a:off x="1187450" y="1052736"/>
            <a:ext cx="712946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Индекс человеческого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потенциала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423" name="Rectangle 2"/>
          <p:cNvSpPr>
            <a:spLocks/>
          </p:cNvSpPr>
          <p:nvPr/>
        </p:nvSpPr>
        <p:spPr bwMode="auto">
          <a:xfrm>
            <a:off x="755650" y="5013325"/>
            <a:ext cx="7921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Рассчитывается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индекс человеческого потенциала каждого муниципального образования, а в последующем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выстраивается 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рейтинг муниципалитетов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по значению данного показателя.</a:t>
            </a:r>
          </a:p>
        </p:txBody>
      </p:sp>
      <p:pic>
        <p:nvPicPr>
          <p:cNvPr id="17424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3716338"/>
            <a:ext cx="15113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-141288"/>
            <a:ext cx="9144000" cy="905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anchor="ctr"/>
          <a:lstStyle/>
          <a:p>
            <a:pPr indent="895350" eaLnBrk="0" hangingPunct="0">
              <a:defRPr/>
            </a:pP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1" name="Picture 6" descr="\\Designe-121-1\обменник\Кадры\gerb_201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-41903"/>
            <a:ext cx="936104" cy="74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Методика оценки человеческого потенциала муниципальных образований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-141288"/>
            <a:ext cx="9144000" cy="1050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anchor="ctr"/>
          <a:lstStyle/>
          <a:p>
            <a:pPr indent="895350" eaLnBrk="0" hangingPunct="0">
              <a:defRPr/>
            </a:pP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\\Designe-121-1\обменник\Кадры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-47634"/>
            <a:ext cx="1008112" cy="80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Рейтинг муниципальных образований по уровню развития человеческого потенциала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1916832"/>
            <a:ext cx="219624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051720" y="1772816"/>
            <a:ext cx="3529012" cy="212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– город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Ульяновск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– город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Димитровград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 – Чердаклинский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район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 – Новоспасский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район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 – город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Новоульяновск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555776" y="980728"/>
            <a:ext cx="352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Итоги 2014 года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6226" y="4437113"/>
            <a:ext cx="1911337" cy="16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084788" y="4235362"/>
            <a:ext cx="3133209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Барышский район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Инзенский район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Вешкаймский район,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Павловский район,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Сурский район.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7563" y="4335952"/>
            <a:ext cx="357225" cy="3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775" y="4711497"/>
            <a:ext cx="354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7563" y="5156187"/>
            <a:ext cx="354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775" y="5537778"/>
            <a:ext cx="354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775" y="6000772"/>
            <a:ext cx="354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292080" y="2132856"/>
            <a:ext cx="31251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</a:rPr>
              <a:t>По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</a:rPr>
              <a:t>предварительным оценкам за период 9 месяцев 2015 года </a:t>
            </a:r>
            <a:r>
              <a:rPr lang="ru-RU" sz="1400" i="1" dirty="0">
                <a:solidFill>
                  <a:srgbClr val="00863D"/>
                </a:solidFill>
                <a:latin typeface="Times New Roman" pitchFamily="18" charset="0"/>
              </a:rPr>
              <a:t>вторую позицию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</a:rPr>
              <a:t>по значению ИЧП занимает </a:t>
            </a:r>
            <a:r>
              <a:rPr lang="ru-RU" sz="1400" b="1" i="1" dirty="0">
                <a:solidFill>
                  <a:srgbClr val="00863D"/>
                </a:solidFill>
                <a:latin typeface="Times New Roman" pitchFamily="18" charset="0"/>
              </a:rPr>
              <a:t>Чердаклинский район.</a:t>
            </a:r>
          </a:p>
        </p:txBody>
      </p:sp>
    </p:spTree>
    <p:extLst>
      <p:ext uri="{BB962C8B-B14F-4D97-AF65-F5344CB8AC3E}">
        <p14:creationId xmlns:p14="http://schemas.microsoft.com/office/powerpoint/2010/main" xmlns="" val="14666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-141288"/>
            <a:ext cx="9144000" cy="1050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anchor="ctr"/>
          <a:lstStyle/>
          <a:p>
            <a:pPr indent="895350" eaLnBrk="0" hangingPunct="0">
              <a:defRPr/>
            </a:pPr>
            <a:endParaRPr lang="ru-RU" sz="1800" b="1" dirty="0">
              <a:solidFill>
                <a:prstClr val="white"/>
              </a:solidFill>
            </a:endParaRPr>
          </a:p>
        </p:txBody>
      </p:sp>
      <p:pic>
        <p:nvPicPr>
          <p:cNvPr id="5" name="Picture 6" descr="\\Designe-121-1\обменник\Кадры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0446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115616" y="90766"/>
            <a:ext cx="792088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            </a:t>
            </a:r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Внедрение программного комплекса, позволяющего </a:t>
            </a:r>
            <a:r>
              <a:rPr lang="ru-RU" sz="2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решать задачи в области управления экономикой, рынком труда и образованием</a:t>
            </a:r>
            <a:endParaRPr lang="ru-RU" sz="2200" b="1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029805" cy="20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0243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2"/>
          <p:cNvSpPr>
            <a:spLocks/>
          </p:cNvSpPr>
          <p:nvPr/>
        </p:nvSpPr>
        <p:spPr bwMode="auto">
          <a:xfrm>
            <a:off x="539750" y="1340769"/>
            <a:ext cx="4103688" cy="449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Цель: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определение количественной оценки человеческого потенциала, а также для расчёта численности трудовых ресурсов муниципальных образований Ульяновской области и региона в целом по видам экономической деятельности, формирование контрольных цифр приема в образовательные организации Ульяновской области на подготовку специалистов, моделирование ежегодной дополнительной потребности экономики в квалифицированных кадрах на краткосрочный и долгосрочный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периоды.</a:t>
            </a: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2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-141288"/>
            <a:ext cx="9144000" cy="97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anchor="ctr"/>
          <a:lstStyle/>
          <a:p>
            <a:pPr indent="895350" eaLnBrk="0" hangingPunct="0">
              <a:defRPr/>
            </a:pP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\\Designe-121-1\обменник\Кадры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-41903"/>
            <a:ext cx="936104" cy="74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46856" y="57377"/>
            <a:ext cx="8229600" cy="648072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Задачи и планы на 2016 год</a:t>
            </a:r>
          </a:p>
        </p:txBody>
      </p:sp>
      <p:pic>
        <p:nvPicPr>
          <p:cNvPr id="5125" name="Picture 5" descr="http://zizaza.com/cache/big_thumb/iconset/171557/139822/PNG/128/longhorn_pinstripe/mark_check_copy_duplic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7"/>
            <a:ext cx="864096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763688" y="1122263"/>
            <a:ext cx="68407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</a:rPr>
              <a:t>Выстраивание 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</a:rPr>
              <a:t>системы сопровождения выпускников образовательных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</a:rPr>
              <a:t>организаций: разрешение проблем и повышение эффективности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86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835696" y="2318429"/>
            <a:ext cx="68407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</a:rPr>
              <a:t>Выстраивание системы профориентационной работы с детьми и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</a:rPr>
              <a:t>молодёжью: теоретические + практические аспекты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66808"/>
            <a:ext cx="86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835696" y="3285891"/>
            <a:ext cx="68407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</a:rPr>
              <a:t>Усиление работы в сфере кадрового обеспечения отраслей экономики Ульяновской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</a:rPr>
              <a:t>области. Внедрение автоматизированной системы.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870013" y="4293096"/>
            <a:ext cx="68407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</a:rPr>
              <a:t>Координация исполнения плана мероприятий по развитию 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</a:rPr>
              <a:t>непрерывного образования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</a:rPr>
              <a:t>взрослого населения Ульяновской области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870013" y="5475420"/>
            <a:ext cx="68407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</a:rPr>
              <a:t>Выстраивание системы обратной связи и анализа уровня развития человеческого потенциала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08088"/>
            <a:ext cx="86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86214"/>
            <a:ext cx="865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13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632848" cy="3888432"/>
          </a:xfrm>
          <a:effec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</a:rPr>
              <a:t>СПАСИБО ЗА ВНИМАНИЕ!</a:t>
            </a:r>
          </a:p>
          <a:p>
            <a:pPr eaLnBrk="1" hangingPunct="1">
              <a:defRPr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444D26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444D26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444D26"/>
                </a:outerShdw>
              </a:effectLst>
              <a:latin typeface="Times New Roman" pitchFamily="18" charset="0"/>
            </a:endParaRPr>
          </a:p>
          <a:p>
            <a:pPr algn="r">
              <a:defRPr/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</a:rPr>
              <a:t>Первый заместитель </a:t>
            </a: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444D26"/>
                </a:outerShdw>
              </a:effectLst>
              <a:latin typeface="Times New Roman" pitchFamily="18" charset="0"/>
            </a:endParaRPr>
          </a:p>
          <a:p>
            <a:pPr algn="r"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</a:rPr>
              <a:t>Председателя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</a:rPr>
              <a:t>Правительства </a:t>
            </a: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444D26"/>
                </a:outerShdw>
              </a:effectLst>
              <a:latin typeface="Times New Roman" pitchFamily="18" charset="0"/>
            </a:endParaRPr>
          </a:p>
          <a:p>
            <a:pPr algn="r"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</a:rPr>
              <a:t>Ульяновской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</a:rPr>
              <a:t>области </a:t>
            </a: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444D26"/>
                </a:outerShdw>
              </a:effectLst>
              <a:latin typeface="Times New Roman" pitchFamily="18" charset="0"/>
            </a:endParaRPr>
          </a:p>
          <a:p>
            <a:pPr algn="r"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</a:rPr>
              <a:t>С.В.Опенышева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444D26"/>
                </a:outerShdw>
              </a:effectLst>
              <a:latin typeface="Times New Roman" pitchFamily="18" charset="0"/>
            </a:endParaRPr>
          </a:p>
          <a:p>
            <a:pPr algn="r" eaLnBrk="1" hangingPunct="1">
              <a:defRPr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444D26"/>
                </a:outerShdw>
              </a:effectLst>
              <a:latin typeface="Times New Roman" pitchFamily="18" charset="0"/>
            </a:endParaRPr>
          </a:p>
          <a:p>
            <a:pPr algn="r" eaLnBrk="1" hangingPunct="1">
              <a:defRPr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444D26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ъект 5"/>
          <p:cNvSpPr>
            <a:spLocks noGrp="1"/>
          </p:cNvSpPr>
          <p:nvPr>
            <p:ph idx="1"/>
          </p:nvPr>
        </p:nvSpPr>
        <p:spPr>
          <a:xfrm>
            <a:off x="504032" y="908720"/>
            <a:ext cx="8135938" cy="5213846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Постановление Правительства Ульяновской области от 13.07.2015 N 16/319-П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«Об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утверждении Стратегии социально-экономического развития Ульяновской области до 2030 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года»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-141288"/>
            <a:ext cx="9144000" cy="936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anchor="ctr"/>
          <a:lstStyle/>
          <a:p>
            <a:pPr indent="895350" eaLnBrk="0" hangingPunct="0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У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\\Designe-121-1\обменник\Кадры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9726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57200" y="99392"/>
            <a:ext cx="8229600" cy="692696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Стратегия – 2030. Основной приоритет – развитие человеческого потенциала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5361693"/>
              </p:ext>
            </p:extLst>
          </p:nvPr>
        </p:nvGraphicFramePr>
        <p:xfrm>
          <a:off x="553559" y="1991788"/>
          <a:ext cx="7920880" cy="1638808"/>
        </p:xfrm>
        <a:graphic>
          <a:graphicData uri="http://schemas.openxmlformats.org/drawingml/2006/table">
            <a:tbl>
              <a:tblPr/>
              <a:tblGrid>
                <a:gridCol w="2160239"/>
                <a:gridCol w="720080"/>
                <a:gridCol w="576064"/>
                <a:gridCol w="720080"/>
                <a:gridCol w="552880"/>
                <a:gridCol w="743264"/>
                <a:gridCol w="648072"/>
                <a:gridCol w="617655"/>
                <a:gridCol w="591273"/>
                <a:gridCol w="591273"/>
              </a:tblGrid>
              <a:tr h="797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2012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(базовый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год)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1755" marR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2015 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1755" marR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2016 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1755" marR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2017 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1755" marR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2018 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1755" marR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2019 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1755" marR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2020 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1755" marR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2025 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1755" marR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2030 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 rowSpan="3"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Коэффициент прироста (убыли)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населения, человек на 1000 жителей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–7,6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–6,4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–5,8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–5,4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–5,2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–5,2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–5,2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–4,0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–2,0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24136" y="1505109"/>
            <a:ext cx="6804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Целевое значение показателя, характеризующего достижение цели по стратегическому приоритету «Развитие человеческого потенциала Ульяновской области»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9553" y="3861047"/>
            <a:ext cx="799288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работы и взаимодействия по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направлениям:</a:t>
            </a:r>
          </a:p>
          <a:p>
            <a:pPr lvl="0" algn="ctr"/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политика, здравоохранение, развитие физической культуры и спорта, образование, повышение доступности жилья, развитие социальных институтов, молодёжная политика, экологическая безопасность, повышение доступности и качества пассажирских услуг, транспортная инфраструктура, правовопорядок и противодействие возникновению чрезвычайных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</a:p>
          <a:p>
            <a:pPr lvl="0" algn="ctr"/>
            <a:endParaRPr kumimoji="0" lang="ru-RU" altLang="ru-RU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Calibri"/>
                <a:cs typeface="Times New Roman"/>
              </a:rPr>
              <a:t>Разработан </a:t>
            </a:r>
            <a:r>
              <a:rPr lang="ru-RU" sz="1400" b="1" i="1" dirty="0">
                <a:latin typeface="Times New Roman"/>
                <a:ea typeface="Calibri"/>
                <a:cs typeface="Times New Roman"/>
              </a:rPr>
              <a:t>перечень и прогнозные значения индикативных показателей по развитию человеческого потенциала до 2020 года</a:t>
            </a:r>
            <a:r>
              <a:rPr lang="ru-RU" sz="1400" i="1" dirty="0">
                <a:latin typeface="Times New Roman"/>
                <a:ea typeface="Calibri"/>
                <a:cs typeface="Times New Roman"/>
              </a:rPr>
              <a:t> (№ 94-ПЛ от 12.052015</a:t>
            </a:r>
            <a:r>
              <a:rPr lang="ru-RU" sz="1400" i="1" dirty="0" smtClean="0">
                <a:latin typeface="Times New Roman"/>
                <a:ea typeface="Calibri"/>
                <a:cs typeface="Times New Roman"/>
              </a:rPr>
              <a:t>). </a:t>
            </a:r>
            <a:r>
              <a:rPr lang="ru-RU" sz="1400" i="1" dirty="0" smtClean="0">
                <a:latin typeface="Times New Roman"/>
                <a:ea typeface="Calibri"/>
              </a:rPr>
              <a:t>Перечень </a:t>
            </a:r>
            <a:r>
              <a:rPr lang="ru-RU" sz="1400" i="1" dirty="0">
                <a:latin typeface="Times New Roman"/>
                <a:ea typeface="Calibri"/>
              </a:rPr>
              <a:t>индикативных показателей  включает  </a:t>
            </a:r>
            <a:r>
              <a:rPr lang="ru-RU" sz="1400" b="1" i="1" dirty="0">
                <a:latin typeface="Times New Roman"/>
                <a:ea typeface="Calibri"/>
              </a:rPr>
              <a:t>50 показателей</a:t>
            </a:r>
            <a:r>
              <a:rPr lang="ru-RU" sz="1400" i="1" dirty="0">
                <a:latin typeface="Times New Roman"/>
                <a:ea typeface="Calibri"/>
              </a:rPr>
              <a:t> с целью более глубокого анализа и своевременной корректировки стратегических направлений развития человеческого потенциала. </a:t>
            </a:r>
            <a:endParaRPr lang="ru-RU" alt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kumimoji="0" lang="ru-RU" alt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113158" y="3969060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3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ъект 5"/>
          <p:cNvSpPr>
            <a:spLocks noGrp="1"/>
          </p:cNvSpPr>
          <p:nvPr>
            <p:ph idx="1"/>
          </p:nvPr>
        </p:nvSpPr>
        <p:spPr>
          <a:xfrm>
            <a:off x="539552" y="1196752"/>
            <a:ext cx="8135938" cy="4925814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Распоряжение Губернатора Ульяновской области от 15.10.2014 № 366-р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marL="0" indent="0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информационно-аналитическое и нормативно-правовое обеспечение деятельности Губернатора и Правительства Ульяновской области по вопросам развития человеческого потенциала;</a:t>
            </a:r>
          </a:p>
          <a:p>
            <a:pPr marL="0" indent="0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 содействие в обеспечении согласованного функционирования и взаимодействия исполнительных органов государственной власти по вопросам развития человеческого потенциала;</a:t>
            </a:r>
          </a:p>
          <a:p>
            <a:pPr marL="0" indent="0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 мониторинги и расчёты индекса человеческого потенциала в разрезе муниципальных образований региона;</a:t>
            </a:r>
          </a:p>
          <a:p>
            <a:pPr marL="0" indent="0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 прогнозирование баланса трудовых ресурсов в целом по Ульяновской области, а также в разрезе муниципальных районов и городских округов;</a:t>
            </a:r>
          </a:p>
          <a:p>
            <a:pPr marL="0" indent="0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 изучение передового опыта, выработка предложений по решению проблемных вопросов в части развития человеческого потенциала,</a:t>
            </a:r>
          </a:p>
          <a:p>
            <a:pPr marL="0" indent="0"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нормативное правовое обеспечение деятельности Губернатора и Правительства Ульяновской области в сфере развития человеческого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потенциала.</a:t>
            </a:r>
          </a:p>
          <a:p>
            <a:pPr marL="0" indent="0"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-141288"/>
            <a:ext cx="9144000" cy="936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anchor="ctr"/>
          <a:lstStyle/>
          <a:p>
            <a:pPr indent="895350" eaLnBrk="0" hangingPunct="0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У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\\Designe-121-1\обменник\Кадры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9726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57200" y="99392"/>
            <a:ext cx="8229600" cy="692696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Основные задачи в сфере развития человеческого потенциала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ъект 1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3878263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endParaRPr lang="en-US" sz="1400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Стандарт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</a:rPr>
              <a:t> – это основополагающий документ, устанавливающий основные требования для развития человеческого потенциала Ульяновской области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Три основных аспекта развития человеческого потенциала Ульяновской области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</a:rPr>
              <a:t>формирование качественной институциональной среды – 5 требований;</a:t>
            </a:r>
          </a:p>
          <a:p>
            <a:pPr algn="just" eaLnBrk="1" hangingPunct="1">
              <a:buFont typeface="Wingdings" pitchFamily="2" charset="2"/>
              <a:buAutoNum type="arabicParenR"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</a:rPr>
              <a:t>2) развитие социальной инфраструктуры – 4 требования;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</a:rPr>
              <a:t>3) совершенствование системы гарантий населению Ульяновской области – 2 требования.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ru-RU" sz="1800" dirty="0" smtClean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ru-RU" sz="1800" i="1" dirty="0" smtClean="0">
              <a:latin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-141288"/>
            <a:ext cx="9144000" cy="1050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anchor="ctr"/>
          <a:lstStyle/>
          <a:p>
            <a:pPr indent="895350" eaLnBrk="0" hangingPunct="0">
              <a:defRPr/>
            </a:pP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Picture 6" descr="\\Designe-121-1\обменник\Кадры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0446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115616" y="90766"/>
            <a:ext cx="792088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Стандарт обеспечения благоприятного климата для развития человеческого потенциала в Ульяновской 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095055"/>
            <a:ext cx="7272808" cy="2558121"/>
          </a:xfr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1808" y="3562623"/>
            <a:ext cx="5508625" cy="13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32383"/>
            <a:ext cx="2160240" cy="111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-99392"/>
            <a:ext cx="9144000" cy="1080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anchor="ctr"/>
          <a:lstStyle/>
          <a:p>
            <a:pPr indent="895350" eaLnBrk="0" hangingPunct="0">
              <a:defRPr/>
            </a:pP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\\Designe-121-1\обменник\Кадры\gerb_20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0"/>
            <a:ext cx="99040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5576" y="113369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Межведомственный совет по развитию человеческого потенциала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539552" y="515719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674714" y="5245453"/>
            <a:ext cx="8229600" cy="1235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год – 5 заседаний Совета</a:t>
            </a:r>
          </a:p>
          <a:p>
            <a:pPr fontAlgn="auto">
              <a:spcAft>
                <a:spcPts val="0"/>
              </a:spcAft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Обсуждаемые вопросы: развитие человеческого потенциала в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муниципалитетах области, приоритетные направления развития человеческого потенциала, реализация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трудовых ресурсов на территории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региона, трудоустройство выпускников, профориентация, рынок труда и др.</a:t>
            </a:r>
          </a:p>
          <a:p>
            <a:pPr fontAlgn="auto">
              <a:spcAft>
                <a:spcPts val="0"/>
              </a:spcAft>
            </a:pP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постоянной основе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диалог со всеми заинтересованными лицами,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учитывая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интересы всех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сторон - 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поиск взаимовыгодных и оптимальных решений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сфере развития человеческого потенциала</a:t>
            </a:r>
          </a:p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</p:nvPr>
        </p:nvGraphicFramePr>
        <p:xfrm>
          <a:off x="467544" y="2276872"/>
          <a:ext cx="41044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467544" y="1412776"/>
            <a:ext cx="35290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Численность населения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Ульяновской области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39878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13"/>
          <p:cNvSpPr txBox="1">
            <a:spLocks noChangeArrowheads="1"/>
          </p:cNvSpPr>
          <p:nvPr/>
        </p:nvSpPr>
        <p:spPr bwMode="auto">
          <a:xfrm>
            <a:off x="5004048" y="1412776"/>
            <a:ext cx="33258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Численность трудовых ресурсов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Ульяновской области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99392"/>
            <a:ext cx="9144000" cy="1080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anchor="ctr"/>
          <a:lstStyle/>
          <a:p>
            <a:pPr indent="895350" eaLnBrk="0" hangingPunct="0">
              <a:defRPr/>
            </a:pP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8" name="Picture 6" descr="\\Designe-121-1\обменник\Кадры\gerb_20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84"/>
            <a:ext cx="1044624" cy="82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 txBox="1">
            <a:spLocks/>
          </p:cNvSpPr>
          <p:nvPr/>
        </p:nvSpPr>
        <p:spPr>
          <a:xfrm>
            <a:off x="1115616" y="87623"/>
            <a:ext cx="795637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Прогноз баланса трудовых ресурсов Ульяновской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период до 2020 года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467544" y="5517232"/>
            <a:ext cx="84249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 fontAlgn="auto"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2015 до 2020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гг.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дисбаланс трудовых ресурсов Ульяновской области из год от года будет увеличиваться и к 2020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величина недостатка в трудовых ресурсах составит уже 32,4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человек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-141288"/>
            <a:ext cx="9144000" cy="905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anchor="ctr"/>
          <a:lstStyle/>
          <a:p>
            <a:pPr indent="895350" eaLnBrk="0" hangingPunct="0">
              <a:defRPr/>
            </a:pPr>
            <a:endParaRPr lang="ru-RU" sz="1800" b="1" dirty="0">
              <a:solidFill>
                <a:prstClr val="white"/>
              </a:solidFill>
            </a:endParaRPr>
          </a:p>
        </p:txBody>
      </p:sp>
      <p:pic>
        <p:nvPicPr>
          <p:cNvPr id="9" name="Picture 6" descr="\\Designe-121-1\обменник\Кадры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9361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692696"/>
          </a:xfrm>
        </p:spPr>
        <p:txBody>
          <a:bodyPr>
            <a:no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	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Благодаря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этому нововведению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 регионе начала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выстраиваться система</a:t>
            </a:r>
            <a:r>
              <a:rPr lang="ru-RU" sz="16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всестороннего разрешения проблемы трудоустройства выпускников</a:t>
            </a:r>
            <a:r>
              <a:rPr lang="ru-RU" sz="16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во взаимодействии  органов исполнительной власти, органов местного самоуправления, образовательных организаций, службы занятости, работодателей, родителей и самих выпускников.</a:t>
            </a: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r>
              <a:rPr lang="ru-RU" sz="1200" dirty="0" smtClean="0">
                <a:ea typeface="Calibri"/>
                <a:cs typeface="Times New Roman"/>
              </a:rPr>
              <a:t>	</a:t>
            </a:r>
            <a:br>
              <a:rPr lang="ru-RU" sz="1200" dirty="0" smtClean="0">
                <a:ea typeface="Calibri"/>
                <a:cs typeface="Times New Roman"/>
              </a:rPr>
            </a:b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r>
              <a:rPr lang="ru-RU" sz="1200" dirty="0" smtClean="0">
                <a:ea typeface="Calibri"/>
                <a:cs typeface="Times New Roman"/>
              </a:rPr>
              <a:t>	</a:t>
            </a:r>
            <a:r>
              <a:rPr lang="ru-RU" sz="18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Справочно: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01.03.2016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Председателем Правительства РФ Д.А.Медведевым были даны поручения (№ДМ-П12-19пр) об организации работы по трудоустройству в 2016 г. и последующих годах выпускников ВУЗов и СУЗов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</a:t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r>
              <a:rPr lang="ru-RU" sz="1200" dirty="0" smtClean="0">
                <a:ea typeface="Calibri"/>
                <a:cs typeface="Times New Roman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регионе уже с 2015 года создан комплекс анализа и мониторинга</a:t>
            </a:r>
            <a:r>
              <a:rPr lang="ru-RU" sz="16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образовательных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 трудовых траекторий наших выпускников, закреплена роль и ответственность всех структур и лиц, принимающих участие в этой работе. Проводится большая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совместная   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работа,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вырабатываются  меры   по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сопровождению выпускников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и закреплению их в регионе.</a:t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609600" y="224408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Комплекс мер по сопровождению выпускников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7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-141288"/>
            <a:ext cx="9144000" cy="761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anchor="ctr"/>
          <a:lstStyle/>
          <a:p>
            <a:pPr indent="895350" eaLnBrk="0" hangingPunct="0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У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\\Designe-121-1\обменник\Кадры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00811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92696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Комплекс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мер по сопровождению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выпускников.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4719810"/>
              </p:ext>
            </p:extLst>
          </p:nvPr>
        </p:nvGraphicFramePr>
        <p:xfrm>
          <a:off x="462372" y="3501008"/>
          <a:ext cx="8219256" cy="2832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814"/>
                <a:gridCol w="2054814"/>
                <a:gridCol w="2054814"/>
                <a:gridCol w="2054814"/>
              </a:tblGrid>
              <a:tr h="352838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2838"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Окончили обучение в 2015 году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4171</a:t>
                      </a:r>
                    </a:p>
                  </a:txBody>
                  <a:tcPr marL="68580" marR="68580" marT="0" marB="0" anchor="ctr"/>
                </a:tc>
              </a:tr>
              <a:tr h="352838"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Планируют продолжить обучение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1657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(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924</a:t>
                      </a:r>
                    </a:p>
                  </a:txBody>
                  <a:tcPr marL="68580" marR="68580" marT="0" marB="0" anchor="ctr"/>
                </a:tc>
              </a:tr>
              <a:tr h="352838"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Подлежат призыву в армию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1610  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(15,6%)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858</a:t>
                      </a:r>
                    </a:p>
                  </a:txBody>
                  <a:tcPr marL="68580" marR="68580" marT="0" marB="0" anchor="ctr"/>
                </a:tc>
              </a:tr>
              <a:tr h="352838"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Планируют осуществлять уход за ребёнком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286   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(2,8%)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 anchor="ctr"/>
                </a:tc>
              </a:tr>
              <a:tr h="352838"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определились с трудоустройством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589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(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</a:p>
                  </a:txBody>
                  <a:tcPr marL="68580" marR="68580" marT="0" marB="0" anchor="ctr"/>
                </a:tc>
              </a:tr>
              <a:tr h="352838"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Планируют выехать или выехали  за пределы региона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711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(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</a:p>
                  </a:txBody>
                  <a:tcPr marL="68580" marR="68580" marT="0" marB="0" anchor="ctr"/>
                </a:tc>
              </a:tr>
              <a:tr h="352838"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Трудоустроено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6207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60%)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2132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618820" y="3184048"/>
            <a:ext cx="7283152" cy="174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Трудоустройство молодёжи – выпускников  организаций СПО и ВПО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endParaRPr lang="ru-RU" sz="1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7401009"/>
              </p:ext>
            </p:extLst>
          </p:nvPr>
        </p:nvGraphicFramePr>
        <p:xfrm>
          <a:off x="395536" y="1021229"/>
          <a:ext cx="8147248" cy="188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812"/>
                <a:gridCol w="2036812"/>
                <a:gridCol w="2036812"/>
                <a:gridCol w="2036812"/>
              </a:tblGrid>
              <a:tr h="6868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Выпускники 9 классов, поступившие в СУЗы др. регионов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Выпускники 11 классов, поступившие в ВУЗы др. регионов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Выпускники 11 классов, поступившие в СУЗы др. регионов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выпускников общеобразовательных организаций, выехавших за пределы региона ,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  1996 человек (13,4%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общей численности)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2"/>
          <p:cNvSpPr txBox="1">
            <a:spLocks/>
          </p:cNvSpPr>
          <p:nvPr/>
        </p:nvSpPr>
        <p:spPr>
          <a:xfrm>
            <a:off x="741044" y="705449"/>
            <a:ext cx="7283152" cy="349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Отток молодёжи – выпускников общеобразовательных организаций</a:t>
            </a:r>
            <a:b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9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-141288"/>
            <a:ext cx="9144000" cy="905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anchor="ctr"/>
          <a:lstStyle/>
          <a:p>
            <a:pPr indent="895350" eaLnBrk="0" hangingPunct="0">
              <a:defRPr/>
            </a:pP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\\Designe-121-1\обменник\Кадры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9361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692696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Проект «Интеллектуальная академия»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1926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57200" y="5661248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Формирование 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Календаря  интеллектуальных событий в Ульяновской области, подготовка ежемесячной аналитической записки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Губернатору  Ульяновской области 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реализации проекта «Интеллектуальная академия».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1994</TotalTime>
  <Words>1051</Words>
  <Application>Microsoft Office PowerPoint</Application>
  <PresentationFormat>Экран (4:3)</PresentationFormat>
  <Paragraphs>233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            Стратегия – 2030. Основной приоритет – развитие человеческого потенциала</vt:lpstr>
      <vt:lpstr>            Основные задачи в сфере развития человеческого потенциала</vt:lpstr>
      <vt:lpstr>Слайд 4</vt:lpstr>
      <vt:lpstr>   Межведомственный совет по развитию человеческого потенциала</vt:lpstr>
      <vt:lpstr>Слайд 6</vt:lpstr>
      <vt:lpstr>                 Благодаря этому нововведению в регионе начала выстраиваться система всестороннего разрешения проблемы трудоустройства выпускников во взаимодействии  органов исполнительной власти, органов местного самоуправления, образовательных организаций, службы занятости, работодателей, родителей и самих выпускников.     Справочно: 01.03.2016 Председателем Правительства РФ Д.А.Медведевым были даны поручения (№ДМ-П12-19пр) об организации работы по трудоустройству в 2016 г. и последующих годах выпускников ВУЗов и СУЗов.   В регионе уже с 2015 года создан комплекс анализа и мониторинга образовательных и трудовых траекторий наших выпускников, закреплена роль и ответственность всех структур и лиц, принимающих участие в этой работе. Проводится большая          совместная    работа,  вырабатываются  меры   по сопровождению выпускников и закреплению их в регионе.  </vt:lpstr>
      <vt:lpstr>            Комплекс мер по сопровождению выпускников. </vt:lpstr>
      <vt:lpstr>            Проект «Интеллектуальная академия» </vt:lpstr>
      <vt:lpstr>Слайд 10</vt:lpstr>
      <vt:lpstr>            Анализ индикативных показателей по развитию человеческого потенциала до 2020 года </vt:lpstr>
      <vt:lpstr>            Проблемно – аналитические сессии в муниципальных образованиях </vt:lpstr>
      <vt:lpstr>            Методика оценки человеческого потенциала муниципальных образований  </vt:lpstr>
      <vt:lpstr>            Рейтинг муниципальных образований по уровню развития человеческого потенциала </vt:lpstr>
      <vt:lpstr>Слайд 15</vt:lpstr>
      <vt:lpstr>   Задачи и планы на 2016 год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по развитию человеческого потенциала</dc:title>
  <dc:creator>Антонова Наталья Михайловна</dc:creator>
  <cp:lastModifiedBy>User</cp:lastModifiedBy>
  <cp:revision>201</cp:revision>
  <cp:lastPrinted>2015-01-22T12:48:49Z</cp:lastPrinted>
  <dcterms:created xsi:type="dcterms:W3CDTF">2015-01-22T06:05:49Z</dcterms:created>
  <dcterms:modified xsi:type="dcterms:W3CDTF">2016-04-12T07:29:27Z</dcterms:modified>
</cp:coreProperties>
</file>